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7" r:id="rId2"/>
    <p:sldId id="280" r:id="rId3"/>
    <p:sldId id="260" r:id="rId4"/>
    <p:sldId id="266" r:id="rId5"/>
    <p:sldId id="277" r:id="rId6"/>
    <p:sldId id="281" r:id="rId7"/>
    <p:sldId id="283" r:id="rId8"/>
    <p:sldId id="270" r:id="rId9"/>
    <p:sldId id="284" r:id="rId10"/>
    <p:sldId id="272" r:id="rId11"/>
    <p:sldId id="271" r:id="rId12"/>
    <p:sldId id="274" r:id="rId13"/>
    <p:sldId id="276" r:id="rId14"/>
    <p:sldId id="268" r:id="rId15"/>
    <p:sldId id="278" r:id="rId16"/>
    <p:sldId id="282" r:id="rId17"/>
    <p:sldId id="269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EFEF"/>
    <a:srgbClr val="D10404"/>
    <a:srgbClr val="333F50"/>
    <a:srgbClr val="2F528F"/>
    <a:srgbClr val="B1B2D7"/>
    <a:srgbClr val="9899C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32" autoAdjust="0"/>
    <p:restoredTop sz="74074" autoAdjust="0"/>
  </p:normalViewPr>
  <p:slideViewPr>
    <p:cSldViewPr snapToGrid="0">
      <p:cViewPr varScale="1">
        <p:scale>
          <a:sx n="53" d="100"/>
          <a:sy n="53" d="100"/>
        </p:scale>
        <p:origin x="882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gif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E61A7B-94C4-4364-954D-D1C7B8540EE0}" type="datetimeFigureOut">
              <a:rPr lang="en-GB" smtClean="0"/>
              <a:t>10/01/2019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E99C1-E201-42A1-9721-D2160D546770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3668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22420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control of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coded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python,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 input the direction, the type of the signal,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length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and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intensity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As I have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the micro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yet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for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now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there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live graph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showing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motor’s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value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738709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537719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87959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next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step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first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connect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the micro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controlled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PWM pins (to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able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modifiy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their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intensity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 As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beagleboard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has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only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8 PWM pins and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connect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nine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use an I2C interface.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also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some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driver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deliver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enough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current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each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0349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fr-CH" dirty="0">
                <a:latin typeface="Helvetica Neue" panose="020B0604020202020204" charset="0"/>
              </a:rPr>
              <a:t>Once the </a:t>
            </a:r>
            <a:r>
              <a:rPr lang="fr-CH" dirty="0" err="1">
                <a:latin typeface="Helvetica Neue" panose="020B0604020202020204" charset="0"/>
              </a:rPr>
              <a:t>motors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will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be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functionning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we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will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perform</a:t>
            </a:r>
            <a:r>
              <a:rPr lang="fr-CH" dirty="0">
                <a:latin typeface="Helvetica Neue" panose="020B0604020202020204" charset="0"/>
              </a:rPr>
              <a:t> a first </a:t>
            </a:r>
            <a:r>
              <a:rPr lang="fr-CH" dirty="0" err="1">
                <a:latin typeface="Helvetica Neue" panose="020B0604020202020204" charset="0"/>
              </a:rPr>
              <a:t>experiment</a:t>
            </a:r>
            <a:r>
              <a:rPr lang="fr-CH" dirty="0">
                <a:latin typeface="Helvetica Neue" panose="020B0604020202020204" charset="0"/>
              </a:rPr>
              <a:t> . </a:t>
            </a:r>
            <a:r>
              <a:rPr lang="fr-CH" dirty="0" err="1">
                <a:latin typeface="Helvetica Neue" panose="020B0604020202020204" charset="0"/>
              </a:rPr>
              <a:t>We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will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determine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which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parameters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give</a:t>
            </a:r>
            <a:r>
              <a:rPr lang="fr-CH" dirty="0">
                <a:latin typeface="Helvetica Neue" panose="020B0604020202020204" charset="0"/>
              </a:rPr>
              <a:t> the best </a:t>
            </a:r>
            <a:r>
              <a:rPr lang="fr-CH" dirty="0" err="1">
                <a:latin typeface="Helvetica Neue" panose="020B0604020202020204" charset="0"/>
              </a:rPr>
              <a:t>results</a:t>
            </a:r>
            <a:endParaRPr lang="fr-CH" dirty="0">
              <a:latin typeface="Helvetica Neue" panose="020B0604020202020204" charset="0"/>
            </a:endParaRPr>
          </a:p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Goal :  how </a:t>
            </a:r>
            <a:r>
              <a:rPr lang="fr-CH" dirty="0" err="1">
                <a:latin typeface="Helvetica Neue" panose="020B0604020202020204" charset="0"/>
              </a:rPr>
              <a:t>accurate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is</a:t>
            </a:r>
            <a:r>
              <a:rPr lang="fr-CH" dirty="0">
                <a:latin typeface="Helvetica Neue" panose="020B0604020202020204" charset="0"/>
              </a:rPr>
              <a:t> the </a:t>
            </a:r>
            <a:r>
              <a:rPr lang="fr-CH" dirty="0" err="1">
                <a:latin typeface="Helvetica Neue" panose="020B0604020202020204" charset="0"/>
              </a:rPr>
              <a:t>device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try</a:t>
            </a:r>
            <a:r>
              <a:rPr lang="fr-CH" dirty="0">
                <a:latin typeface="Helvetica Neue" panose="020B0604020202020204" charset="0"/>
              </a:rPr>
              <a:t> the </a:t>
            </a:r>
            <a:r>
              <a:rPr lang="fr-CH" dirty="0" err="1">
                <a:latin typeface="Helvetica Neue" panose="020B0604020202020204" charset="0"/>
              </a:rPr>
              <a:t>device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send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them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some</a:t>
            </a:r>
            <a:r>
              <a:rPr lang="fr-CH" dirty="0">
                <a:latin typeface="Helvetica Neue" panose="020B0604020202020204" charset="0"/>
              </a:rPr>
              <a:t> patterns (</a:t>
            </a:r>
            <a:r>
              <a:rPr lang="fr-CH" dirty="0" err="1">
                <a:latin typeface="Helvetica Neue" panose="020B0604020202020204" charset="0"/>
              </a:rPr>
              <a:t>ask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them</a:t>
            </a:r>
            <a:r>
              <a:rPr lang="fr-CH" dirty="0">
                <a:latin typeface="Helvetica Neue" panose="020B0604020202020204" charset="0"/>
              </a:rPr>
              <a:t> to </a:t>
            </a:r>
            <a:r>
              <a:rPr lang="fr-CH" dirty="0" err="1">
                <a:latin typeface="Helvetica Neue" panose="020B0604020202020204" charset="0"/>
              </a:rPr>
              <a:t>recognize</a:t>
            </a:r>
            <a:r>
              <a:rPr lang="fr-CH" dirty="0">
                <a:latin typeface="Helvetica Neue" panose="020B0604020202020204" charset="0"/>
              </a:rPr>
              <a:t> pattern) </a:t>
            </a:r>
            <a:r>
              <a:rPr lang="fr-CH" dirty="0" err="1">
                <a:latin typeface="Helvetica Neue" panose="020B0604020202020204" charset="0"/>
              </a:rPr>
              <a:t>determine</a:t>
            </a:r>
            <a:r>
              <a:rPr lang="fr-CH" dirty="0">
                <a:latin typeface="Helvetica Neue" panose="020B0604020202020204" charset="0"/>
              </a:rPr>
              <a:t> the </a:t>
            </a:r>
            <a:r>
              <a:rPr lang="fr-CH" dirty="0" err="1">
                <a:latin typeface="Helvetica Neue" panose="020B0604020202020204" charset="0"/>
              </a:rPr>
              <a:t>most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accurate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pattern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length</a:t>
            </a:r>
            <a:r>
              <a:rPr lang="fr-CH" b="1" dirty="0">
                <a:latin typeface="Helvetica Neue" panose="020B0604020202020204" charset="0"/>
              </a:rPr>
              <a:t>,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motors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intensity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 </a:t>
            </a:r>
            <a:r>
              <a:rPr lang="fr-CH" dirty="0">
                <a:latin typeface="Helvetica Neue" panose="020B0604020202020204" charset="0"/>
              </a:rPr>
              <a:t>and 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signal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shape</a:t>
            </a:r>
            <a:endParaRPr lang="fr-CH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CH" sz="1200" dirty="0">
                <a:latin typeface="Helvetica Neue" panose="020B0604020202020204" charset="0"/>
                <a:sym typeface="Wingdings" panose="05000000000000000000" pitchFamily="2" charset="2"/>
              </a:rPr>
              <a:t>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</a:t>
            </a: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s</a:t>
            </a:r>
            <a:r>
              <a:rPr lang="fr-CH" dirty="0" err="1">
                <a:latin typeface="Helvetica Neue" panose="020B0604020202020204" charset="0"/>
              </a:rPr>
              <a:t>end</a:t>
            </a:r>
            <a:r>
              <a:rPr lang="fr-CH" dirty="0">
                <a:latin typeface="Helvetica Neue" panose="020B0604020202020204" charset="0"/>
              </a:rPr>
              <a:t> a </a:t>
            </a:r>
            <a:r>
              <a:rPr lang="fr-CH" dirty="0" err="1">
                <a:latin typeface="Helvetica Neue" panose="020B0604020202020204" charset="0"/>
              </a:rPr>
              <a:t>list</a:t>
            </a:r>
            <a:r>
              <a:rPr lang="fr-CH" dirty="0">
                <a:latin typeface="Helvetica Neue" panose="020B0604020202020204" charset="0"/>
              </a:rPr>
              <a:t> of directions and </a:t>
            </a:r>
            <a:r>
              <a:rPr lang="fr-CH" dirty="0" err="1">
                <a:latin typeface="Helvetica Neue" panose="020B0604020202020204" charset="0"/>
              </a:rPr>
              <a:t>ask</a:t>
            </a:r>
            <a:r>
              <a:rPr lang="fr-CH" dirty="0">
                <a:latin typeface="Helvetica Neue" panose="020B0604020202020204" charset="0"/>
              </a:rPr>
              <a:t> the user to </a:t>
            </a:r>
            <a:r>
              <a:rPr lang="fr-CH" dirty="0" err="1">
                <a:latin typeface="Helvetica Neue" panose="020B0604020202020204" charset="0"/>
              </a:rPr>
              <a:t>give</a:t>
            </a:r>
            <a:r>
              <a:rPr lang="fr-CH" dirty="0">
                <a:latin typeface="Helvetica Neue" panose="020B0604020202020204" charset="0"/>
              </a:rPr>
              <a:t> a feedback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2349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fr-CH" dirty="0">
                <a:latin typeface="Helvetica Neue" panose="020B0604020202020204" charset="0"/>
              </a:rPr>
              <a:t>First </a:t>
            </a:r>
            <a:r>
              <a:rPr lang="fr-CH" dirty="0" err="1">
                <a:latin typeface="Helvetica Neue" panose="020B0604020202020204" charset="0"/>
              </a:rPr>
              <a:t>will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determine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which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parameters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give</a:t>
            </a:r>
            <a:r>
              <a:rPr lang="fr-CH" dirty="0">
                <a:latin typeface="Helvetica Neue" panose="020B0604020202020204" charset="0"/>
              </a:rPr>
              <a:t> the best </a:t>
            </a:r>
            <a:r>
              <a:rPr lang="fr-CH" dirty="0" err="1">
                <a:latin typeface="Helvetica Neue" panose="020B0604020202020204" charset="0"/>
              </a:rPr>
              <a:t>results</a:t>
            </a:r>
            <a:endParaRPr lang="fr-CH" dirty="0">
              <a:latin typeface="Helvetica Neue" panose="020B0604020202020204" charset="0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126172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" name="Shape 85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65367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Then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exploiting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datas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simulator,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compare the performances of the user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without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haptic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feedback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936849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8610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wish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accomplish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for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project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integrate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guidance in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jacket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idea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transmit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informatino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about the environnement to the pilot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facilitate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obstacles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avoidance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292429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>
              <a:spcBef>
                <a:spcPts val="0"/>
              </a:spcBef>
              <a:buSzPts val="2800"/>
              <a:buNone/>
            </a:pPr>
            <a:r>
              <a:rPr lang="fr-CH" dirty="0">
                <a:latin typeface="Helvetica Neue" panose="020B0604020202020204" charset="0"/>
              </a:rPr>
              <a:t>As the pilot has </a:t>
            </a:r>
            <a:r>
              <a:rPr lang="fr-CH" dirty="0" err="1">
                <a:latin typeface="Helvetica Neue" panose="020B0604020202020204" charset="0"/>
              </a:rPr>
              <a:t>already</a:t>
            </a:r>
            <a:r>
              <a:rPr lang="fr-CH" dirty="0">
                <a:latin typeface="Helvetica Neue" panose="020B0604020202020204" charset="0"/>
              </a:rPr>
              <a:t> a </a:t>
            </a:r>
            <a:r>
              <a:rPr lang="fr-CH" dirty="0" err="1">
                <a:latin typeface="Helvetica Neue" panose="020B0604020202020204" charset="0"/>
              </a:rPr>
              <a:t>visual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channel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which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is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used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either</a:t>
            </a:r>
            <a:r>
              <a:rPr lang="fr-CH" dirty="0">
                <a:latin typeface="Helvetica Neue" panose="020B0604020202020204" charset="0"/>
              </a:rPr>
              <a:t> for </a:t>
            </a:r>
            <a:r>
              <a:rPr lang="fr-CH" dirty="0" err="1">
                <a:latin typeface="Helvetica Neue" panose="020B0604020202020204" charset="0"/>
              </a:rPr>
              <a:t>piloting</a:t>
            </a:r>
            <a:r>
              <a:rPr lang="fr-CH" dirty="0">
                <a:latin typeface="Helvetica Neue" panose="020B0604020202020204" charset="0"/>
              </a:rPr>
              <a:t>, or for </a:t>
            </a:r>
            <a:r>
              <a:rPr lang="fr-CH" dirty="0" err="1">
                <a:latin typeface="Helvetica Neue" panose="020B0604020202020204" charset="0"/>
              </a:rPr>
              <a:t>controling</a:t>
            </a:r>
            <a:r>
              <a:rPr lang="fr-CH" dirty="0">
                <a:latin typeface="Helvetica Neue" panose="020B0604020202020204" charset="0"/>
              </a:rPr>
              <a:t> instrument </a:t>
            </a:r>
            <a:r>
              <a:rPr lang="fr-CH" dirty="0" err="1">
                <a:latin typeface="Helvetica Neue" panose="020B0604020202020204" charset="0"/>
              </a:rPr>
              <a:t>mounted</a:t>
            </a:r>
            <a:r>
              <a:rPr lang="fr-CH" dirty="0">
                <a:latin typeface="Helvetica Neue" panose="020B0604020202020204" charset="0"/>
              </a:rPr>
              <a:t> on the drone </a:t>
            </a:r>
            <a:r>
              <a:rPr lang="fr-CH" dirty="0" err="1">
                <a:latin typeface="Helvetica Neue" panose="020B0604020202020204" charset="0"/>
              </a:rPr>
              <a:t>such</a:t>
            </a:r>
            <a:r>
              <a:rPr lang="fr-CH" dirty="0">
                <a:latin typeface="Helvetica Neue" panose="020B0604020202020204" charset="0"/>
              </a:rPr>
              <a:t> as cameras, </a:t>
            </a:r>
            <a:r>
              <a:rPr lang="fr-CH" dirty="0" err="1">
                <a:latin typeface="Helvetica Neue" panose="020B0604020202020204" charset="0"/>
              </a:rPr>
              <a:t>We</a:t>
            </a:r>
            <a:r>
              <a:rPr lang="fr-CH" dirty="0">
                <a:latin typeface="Helvetica Neue" panose="020B0604020202020204" charset="0"/>
              </a:rPr>
              <a:t> propose in </a:t>
            </a:r>
            <a:r>
              <a:rPr lang="fr-CH" dirty="0" err="1">
                <a:latin typeface="Helvetica Neue" panose="020B0604020202020204" charset="0"/>
              </a:rPr>
              <a:t>this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project</a:t>
            </a:r>
            <a:r>
              <a:rPr lang="fr-CH" dirty="0">
                <a:latin typeface="Helvetica Neue" panose="020B0604020202020204" charset="0"/>
              </a:rPr>
              <a:t> an alternative feedback</a:t>
            </a:r>
          </a:p>
          <a:p>
            <a:pPr marL="50800" indent="0">
              <a:spcBef>
                <a:spcPts val="0"/>
              </a:spcBef>
              <a:buSzPts val="280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50800" indent="0">
              <a:spcBef>
                <a:spcPts val="0"/>
              </a:spcBef>
              <a:buSzPts val="2800"/>
              <a:buNone/>
            </a:pPr>
            <a:r>
              <a:rPr lang="fr-CH" dirty="0">
                <a:latin typeface="Helvetica Neue" panose="020B0604020202020204" charset="0"/>
              </a:rPr>
              <a:t>Direction </a:t>
            </a:r>
            <a:r>
              <a:rPr lang="fr-CH" dirty="0" err="1">
                <a:latin typeface="Helvetica Neue" panose="020B0604020202020204" charset="0"/>
              </a:rPr>
              <a:t>felt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thanks</a:t>
            </a:r>
            <a:r>
              <a:rPr lang="fr-CH" dirty="0">
                <a:latin typeface="Helvetica Neue" panose="020B0604020202020204" charset="0"/>
              </a:rPr>
              <a:t> to a succession of vibration</a:t>
            </a:r>
          </a:p>
          <a:p>
            <a:pPr marL="50800" indent="0">
              <a:spcBef>
                <a:spcPts val="0"/>
              </a:spcBef>
              <a:buSzPts val="2800"/>
              <a:buNone/>
            </a:pPr>
            <a:r>
              <a:rPr lang="fr-CH" dirty="0">
                <a:latin typeface="Helvetica Neue" panose="020B0604020202020204" charset="0"/>
              </a:rPr>
              <a:t>Possible applications</a:t>
            </a:r>
            <a:r>
              <a:rPr lang="en-GB" dirty="0">
                <a:latin typeface="Helvetica Neue" panose="020B0604020202020204" charset="0"/>
              </a:rPr>
              <a:t>:</a:t>
            </a:r>
          </a:p>
          <a:p>
            <a:pPr marL="508000" indent="-457200">
              <a:spcBef>
                <a:spcPts val="0"/>
              </a:spcBef>
              <a:buSzPts val="2800"/>
            </a:pPr>
            <a:r>
              <a:rPr lang="fr-CH" dirty="0">
                <a:latin typeface="Helvetica Neue" panose="020B0604020202020204" charset="0"/>
              </a:rPr>
              <a:t>B</a:t>
            </a:r>
            <a:r>
              <a:rPr lang="en-GB" dirty="0" err="1">
                <a:latin typeface="Helvetica Neue" panose="020B0604020202020204" charset="0"/>
              </a:rPr>
              <a:t>lind</a:t>
            </a:r>
            <a:r>
              <a:rPr lang="en-GB" dirty="0">
                <a:latin typeface="Helvetica Neue" panose="020B0604020202020204" charset="0"/>
              </a:rPr>
              <a:t> navigation</a:t>
            </a:r>
          </a:p>
          <a:p>
            <a:pPr marL="508000" indent="-457200">
              <a:spcBef>
                <a:spcPts val="0"/>
              </a:spcBef>
              <a:buSzPts val="2800"/>
            </a:pPr>
            <a:r>
              <a:rPr lang="fr-CH" dirty="0" err="1">
                <a:latin typeface="Helvetica Neue" panose="020B0604020202020204" charset="0"/>
              </a:rPr>
              <a:t>Sensory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channel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overload</a:t>
            </a:r>
            <a:r>
              <a:rPr lang="fr-CH" dirty="0">
                <a:latin typeface="Helvetica Neue" panose="020B0604020202020204" charset="0"/>
              </a:rPr>
              <a:t> (exploit </a:t>
            </a:r>
            <a:r>
              <a:rPr lang="fr-CH" dirty="0" err="1">
                <a:latin typeface="Helvetica Neue" panose="020B0604020202020204" charset="0"/>
              </a:rPr>
              <a:t>another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channel</a:t>
            </a:r>
            <a:r>
              <a:rPr lang="fr-CH" dirty="0">
                <a:latin typeface="Helvetica Neue" panose="020B0604020202020204" charset="0"/>
              </a:rPr>
              <a:t>) </a:t>
            </a:r>
            <a:r>
              <a:rPr lang="fr-CH" dirty="0" err="1">
                <a:latin typeface="Helvetica Neue" panose="020B0604020202020204" charset="0"/>
              </a:rPr>
              <a:t>easy</a:t>
            </a:r>
            <a:r>
              <a:rPr lang="fr-CH" dirty="0">
                <a:latin typeface="Helvetica Neue" panose="020B0604020202020204" charset="0"/>
              </a:rPr>
              <a:t> to </a:t>
            </a:r>
            <a:endParaRPr lang="en-GB" dirty="0">
              <a:latin typeface="Helvetica Neue" panose="020B0604020202020204" charset="0"/>
            </a:endParaRPr>
          </a:p>
          <a:p>
            <a:pPr marL="508000" indent="-457200">
              <a:spcBef>
                <a:spcPts val="0"/>
              </a:spcBef>
              <a:buSzPts val="2800"/>
            </a:pPr>
            <a:r>
              <a:rPr lang="fr-CH" dirty="0">
                <a:latin typeface="Helvetica Neue" panose="020B0604020202020204" charset="0"/>
              </a:rPr>
              <a:t>Pilot </a:t>
            </a:r>
            <a:r>
              <a:rPr lang="fr-CH" dirty="0" err="1">
                <a:latin typeface="Helvetica Neue" panose="020B0604020202020204" charset="0"/>
              </a:rPr>
              <a:t>controling</a:t>
            </a:r>
            <a:r>
              <a:rPr lang="fr-CH" dirty="0">
                <a:latin typeface="Helvetica Neue" panose="020B0604020202020204" charset="0"/>
              </a:rPr>
              <a:t> instrument </a:t>
            </a:r>
            <a:r>
              <a:rPr lang="fr-CH" dirty="0" err="1">
                <a:latin typeface="Helvetica Neue" panose="020B0604020202020204" charset="0"/>
              </a:rPr>
              <a:t>mounted</a:t>
            </a:r>
            <a:r>
              <a:rPr lang="fr-CH" dirty="0">
                <a:latin typeface="Helvetica Neue" panose="020B0604020202020204" charset="0"/>
              </a:rPr>
              <a:t> on the drone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801696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fr-CH" dirty="0">
                <a:latin typeface="Helvetica Neue" panose="020B0604020202020204" charset="0"/>
              </a:rPr>
              <a:t>T</a:t>
            </a:r>
            <a:r>
              <a:rPr lang="en-GB" dirty="0">
                <a:latin typeface="Helvetica Neue" panose="020B0604020202020204" charset="0"/>
              </a:rPr>
              <a:t>his two works studied the funnelling illusion</a:t>
            </a:r>
            <a:br>
              <a:rPr lang="en-GB" dirty="0">
                <a:latin typeface="Helvetica Neue" panose="020B0604020202020204" charset="0"/>
              </a:rPr>
            </a:br>
            <a:br>
              <a:rPr lang="en-GB" dirty="0">
                <a:latin typeface="Helvetica Neue" panose="020B0604020202020204" charset="0"/>
              </a:rPr>
            </a:br>
            <a:r>
              <a:rPr lang="en-GB" dirty="0">
                <a:latin typeface="Helvetica Neue" panose="020B0604020202020204" charset="0"/>
              </a:rPr>
              <a:t>Having only few motors, funnelling illusion is the phenomena that make the user feel a stimulation at a location in between the two motors, this is done by playing with their intensity.</a:t>
            </a:r>
            <a:br>
              <a:rPr lang="en-GB" dirty="0">
                <a:latin typeface="Helvetica Neue" panose="020B0604020202020204" charset="0"/>
              </a:rPr>
            </a:br>
            <a:endParaRPr lang="en-GB" dirty="0">
              <a:latin typeface="Helvetica Neue" panose="020B0604020202020204" charset="0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studies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(on time for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the back,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other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time on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forearm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proved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illusion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allowed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feel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continous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displacement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which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exploited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our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work</a:t>
            </a: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Helvetica Neue" panose="020B0604020202020204" charset="0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546241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Then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If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look at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devices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use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same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principle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our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idea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can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find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interesting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result</a:t>
            </a:r>
            <a:endParaRPr lang="fr-CH" sz="1200" b="0" i="0" u="none" strike="noStrike" cap="none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They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both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use tactile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array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to transmit a direction pattern. And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their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results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are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promising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because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they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proved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naive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subject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was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able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correctly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identify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the direction pattern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most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of the time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However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they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both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don’t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exploit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funelling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illusion as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don’t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switch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several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at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same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time,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so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expect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get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more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precise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results</a:t>
            </a:r>
            <a:endParaRPr lang="fr-CH" sz="1200" b="0" i="0" u="none" strike="noStrike" cap="none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Tan et al. :</a:t>
            </a:r>
            <a:r>
              <a:rPr lang="en-GB" sz="1200" dirty="0">
                <a:latin typeface="Helvetica Neue" panose="020B0604020202020204" charset="0"/>
              </a:rPr>
              <a:t>device very similar to our goal (transmit a direction information), their study showed very promising results, as they observed that a naïve subject was able to identify correctly over 85% of the directions</a:t>
            </a: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200" dirty="0">
                <a:latin typeface="Helvetica Neue" panose="020B0604020202020204" charset="0"/>
              </a:rPr>
              <a:t>3x3 array in a vest, testing different pattern</a:t>
            </a:r>
            <a:br>
              <a:rPr lang="en-GB" sz="1200" dirty="0">
                <a:latin typeface="Helvetica Neue" panose="020B0604020202020204" charset="0"/>
              </a:rPr>
            </a:br>
            <a:r>
              <a:rPr lang="en-GB" sz="1200" dirty="0">
                <a:latin typeface="Helvetica Neue" panose="020B0604020202020204" charset="0"/>
              </a:rPr>
              <a:t>Encoding information for deaf people</a:t>
            </a:r>
            <a:br>
              <a:rPr lang="en-GB" sz="1200" dirty="0">
                <a:latin typeface="Helvetica Neue" panose="020B0604020202020204" charset="0"/>
              </a:rPr>
            </a:br>
            <a:r>
              <a:rPr lang="en-GB" sz="1200" dirty="0">
                <a:latin typeface="Helvetica Neue" panose="020B0604020202020204" charset="0"/>
              </a:rPr>
              <a:t>Succession of step impulsion applied on the back</a:t>
            </a:r>
            <a:br>
              <a:rPr lang="en-GB" sz="1200" dirty="0">
                <a:latin typeface="Helvetica Neue" panose="020B0604020202020204" charset="0"/>
              </a:rPr>
            </a:br>
            <a:r>
              <a:rPr lang="en-GB" sz="1200" dirty="0">
                <a:latin typeface="Helvetica Neue" panose="020B0604020202020204" charset="0"/>
              </a:rPr>
              <a:t>Best results with </a:t>
            </a:r>
            <a:r>
              <a:rPr lang="en-GB" sz="1200" dirty="0" err="1">
                <a:latin typeface="Helvetica Neue" panose="020B0604020202020204" charset="0"/>
              </a:rPr>
              <a:t>spatio</a:t>
            </a:r>
            <a:r>
              <a:rPr lang="en-GB" sz="1200" dirty="0">
                <a:latin typeface="Helvetica Neue" panose="020B0604020202020204" charset="0"/>
              </a:rPr>
              <a:t> temporal [7]</a:t>
            </a: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Vest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testing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array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transmit speech information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deaf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people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80540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62236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after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I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went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through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littérature,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was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time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 first prototype.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chose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take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small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dc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vibrating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motors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as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one, and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fixed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them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a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piece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fabric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According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to the littérature, the distance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between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each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motor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set to 6 cm.</a:t>
            </a: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6084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contact zone of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array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with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skin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will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Indeed, if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have a look at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graph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shows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two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point distinction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threshold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different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body part,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can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that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belly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lowest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of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body,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is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supposed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be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most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sensitive part of the </a:t>
            </a:r>
            <a:r>
              <a:rPr lang="fr-CH" sz="1200" b="0" i="0" u="none" strike="noStrike" cap="none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upper</a:t>
            </a:r>
            <a:r>
              <a:rPr lang="fr-CH" sz="12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body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97150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fr-CH"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Shape 99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fr-CH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1840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48AE9A-8E61-4DE3-B45C-8CB7F2A4A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9C4D205-6432-46F2-9F48-C2737341B9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E1692AB-A405-4ED2-9606-FDFB764693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B09CAA-566E-4578-A1B7-4A66B69B7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46A5E9A-311B-456A-8974-6A3E4454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144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FEC5BC4-7540-4BA9-B38A-664CC7B98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294586F-40EF-4250-96FA-1A63E7DC03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D8ED16C-1D66-4B23-8E49-53B57830B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9526354-B526-46C9-AB5D-6CF61D261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4D5D8C-D443-48DA-BFD9-94567ECA7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52186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EDDF58DF-2948-4C55-B996-45CDDFF85A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BE7F8F0-ED07-4BA1-8633-CBB6B7B818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AEB27B1-9A3C-4923-A6F8-C969B768A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108D939-5D9E-4145-B211-73DF8768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B1EEA52-9272-4DDC-AC1C-7B23B12DA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69378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re et contenu">
  <p:cSld name="1_Titre et contenu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838200" y="373775"/>
            <a:ext cx="53976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cap="none">
                <a:solidFill>
                  <a:srgbClr val="000000"/>
                </a:solidFill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838200" y="1834275"/>
            <a:ext cx="8340000" cy="435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dt" idx="10"/>
          </p:nvPr>
        </p:nvSpPr>
        <p:spPr>
          <a:xfrm>
            <a:off x="838200" y="63650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ftr" idx="11"/>
          </p:nvPr>
        </p:nvSpPr>
        <p:spPr>
          <a:xfrm>
            <a:off x="4038600" y="636500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610600" y="636500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/>
              <a:t>‹N°›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31232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768C07-00D5-429D-B2FE-D71B987E8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8ECB48-137D-4195-97F5-C5369DD34C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AE2C076-944B-4809-990F-ED836A810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6A2F383-48F8-469A-A9D0-BE4B029F9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546AFFE-6AE9-4263-92AB-2D0E91E35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9161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766022-4210-4685-9112-4F2AEE13C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1277937-8C24-4665-B961-209BAA80E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616921D-746E-4D24-86E3-DDB5947C8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974401-6B42-4CB7-8AEC-BF42BBBECB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BD429D9-C3E8-4616-91DA-A85F24725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3935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F22F714-798E-432C-8A88-3A7BBBAAA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4FBAA7-5F8E-4690-9C9D-52A004F36F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34829E78-8F0E-4521-8246-A16FF7A1B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4353561-5405-4192-921A-3ACEE97F4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8C94610-3B98-4126-ABC1-880B6EB1D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3FBB0C9-0F50-461E-8313-90C5B4AB7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83361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2E3B93-7D25-4C3F-A21F-68033D891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30CB359-BE39-4CEA-9F8D-38295B3C87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1C20280-3F2C-4063-B938-B5563605D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913669-A1FA-4359-9E74-8C76AD1C8D9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2E76093F-3030-4A64-AD24-2EAE4803D9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CE6F295-0A5E-4CA9-9ACE-778364FB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51E5898-4E49-467D-8F29-FBD580599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D17BCB83-277B-4A76-8E66-5A8AB2D0C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241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352DAC7-3235-4E0C-9CA6-C41488A04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7E19AA6-83F3-4713-9D64-8B282FB0A0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2AB752-C6E0-4582-84FE-8E17B603C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80D4F7E-F442-436D-ADF0-E38F0C8375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4457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0B5B97E-98CD-4D5E-98E1-B809CE1C2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ECECAC1-67F5-412F-9176-92A8475C9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E3E322-A924-45C0-B119-A4E68EABC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577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0ABA56A-81CA-4906-987D-6706AD9721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BF235A8-B0D9-4DF6-A7BD-2543092A6E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D2A0117-6E24-4DD9-8563-AA684AF3D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5EE60D0-8655-429D-A135-CA787A1E5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F77BC58-64C6-48DA-A254-6CC6E49D1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F1308F4-D6BF-446A-BBCD-5A428C954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06379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4B0A28-F013-4996-B5FA-96964D2BE1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020C27E8-FAFC-4A91-92B7-7EDEF8CD9B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2B3170D-3195-45BA-8F29-CBFD2296D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30EE5CE-CFC6-437C-9FC1-77447CBE8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E5EE001-2495-42A6-8DCF-03FB697EB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F2C8A45-E71B-4844-A9D1-CD5EBDF87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5861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81E5354-AA11-41C6-806B-9B3CF1218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GB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B465C9-C17E-45F9-AF6A-6BA79DAB3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GB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7CB6534-1D74-4938-8B42-ECD5269571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CF1DD40-4AC2-40B5-90FA-49CF1CB88A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8CE48EF-11A1-4D3E-BD02-8854BCCD77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855B1C-50DF-4D9D-B323-1AE05F27FD5C}" type="slidenum">
              <a:rPr lang="en-GB" smtClean="0"/>
              <a:t>‹N°›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0970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gi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7" Type="http://schemas.openxmlformats.org/officeDocument/2006/relationships/image" Target="../media/image1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gif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1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2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11" Type="http://schemas.openxmlformats.org/officeDocument/2006/relationships/image" Target="../media/image6.png"/><Relationship Id="rId5" Type="http://schemas.openxmlformats.org/officeDocument/2006/relationships/image" Target="../media/image21.png"/><Relationship Id="rId10" Type="http://schemas.openxmlformats.org/officeDocument/2006/relationships/image" Target="../media/image24.png"/><Relationship Id="rId4" Type="http://schemas.openxmlformats.org/officeDocument/2006/relationships/image" Target="../media/image2.gif"/><Relationship Id="rId9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image" Target="../media/image2.gif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emf"/><Relationship Id="rId5" Type="http://schemas.openxmlformats.org/officeDocument/2006/relationships/image" Target="../media/image2.gif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g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2.jpeg"/><Relationship Id="rId4" Type="http://schemas.openxmlformats.org/officeDocument/2006/relationships/image" Target="../media/image2.g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3.PNG"/><Relationship Id="rId4" Type="http://schemas.openxmlformats.org/officeDocument/2006/relationships/image" Target="../media/image2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jpeg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7EA0D6-81D5-494B-81DA-866292000623}"/>
              </a:ext>
            </a:extLst>
          </p:cNvPr>
          <p:cNvSpPr/>
          <p:nvPr/>
        </p:nvSpPr>
        <p:spPr>
          <a:xfrm>
            <a:off x="-1596189" y="3429000"/>
            <a:ext cx="14068926" cy="3784973"/>
          </a:xfrm>
          <a:prstGeom prst="rect">
            <a:avLst/>
          </a:prstGeom>
          <a:solidFill>
            <a:srgbClr val="EFEFEF"/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2" name="Shape 92"/>
          <p:cNvSpPr txBox="1"/>
          <p:nvPr/>
        </p:nvSpPr>
        <p:spPr>
          <a:xfrm>
            <a:off x="3769000" y="4316931"/>
            <a:ext cx="4653997" cy="14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fr-CH" sz="2200" dirty="0" err="1">
                <a:latin typeface="Helvetica Neue" panose="020B0604020202020204" charset="0"/>
                <a:ea typeface="Calibri"/>
                <a:cs typeface="Calibri"/>
                <a:sym typeface="Calibri"/>
              </a:rPr>
              <a:t>Student</a:t>
            </a:r>
            <a: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  <a:t> : Hugo Kohli</a:t>
            </a:r>
            <a:b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</a:br>
            <a: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  <a:t>Professor : Dario </a:t>
            </a:r>
            <a:r>
              <a:rPr lang="fr-CH" sz="2200" dirty="0" err="1">
                <a:latin typeface="Helvetica Neue" panose="020B0604020202020204" charset="0"/>
                <a:ea typeface="Calibri"/>
                <a:cs typeface="Calibri"/>
                <a:sym typeface="Calibri"/>
              </a:rPr>
              <a:t>Floreano</a:t>
            </a:r>
            <a:b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</a:br>
            <a: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  <a:t>First assistant : Matteo </a:t>
            </a:r>
            <a:r>
              <a:rPr lang="fr-CH" sz="2200" dirty="0" err="1">
                <a:latin typeface="Helvetica Neue" panose="020B0604020202020204" charset="0"/>
                <a:ea typeface="Calibri"/>
                <a:cs typeface="Calibri"/>
                <a:sym typeface="Calibri"/>
              </a:rPr>
              <a:t>Macchini</a:t>
            </a:r>
            <a:b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</a:br>
            <a:r>
              <a:rPr lang="fr-CH" sz="2200" dirty="0">
                <a:latin typeface="Helvetica Neue" panose="020B0604020202020204" charset="0"/>
                <a:ea typeface="Calibri"/>
                <a:cs typeface="Calibri"/>
                <a:sym typeface="Calibri"/>
              </a:rPr>
              <a:t>Second assistant : Carine Rognon</a:t>
            </a: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800" dirty="0">
              <a:latin typeface="Helvetica Neue" panose="020B0604020202020204" charset="0"/>
              <a:ea typeface="Calibri"/>
              <a:cs typeface="Calibri"/>
              <a:sym typeface="Calibri"/>
            </a:endParaRPr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7DB66D87-6F79-40B5-AD1C-97826F31BE4E}"/>
              </a:ext>
            </a:extLst>
          </p:cNvPr>
          <p:cNvGrpSpPr/>
          <p:nvPr/>
        </p:nvGrpSpPr>
        <p:grpSpPr>
          <a:xfrm>
            <a:off x="4798041" y="5766831"/>
            <a:ext cx="2595916" cy="796760"/>
            <a:chOff x="8769923" y="5854214"/>
            <a:chExt cx="2595916" cy="796760"/>
          </a:xfrm>
        </p:grpSpPr>
        <p:pic>
          <p:nvPicPr>
            <p:cNvPr id="89" name="Shape 8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279A38D-059F-474D-ADDA-CC0C770C0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1" name="Shape 101">
            <a:extLst>
              <a:ext uri="{FF2B5EF4-FFF2-40B4-BE49-F238E27FC236}">
                <a16:creationId xmlns:a16="http://schemas.microsoft.com/office/drawing/2014/main" id="{1EDABFEF-E6E9-4569-9285-2F35CD36EE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453" y="1181768"/>
            <a:ext cx="12005093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noProof="0" dirty="0">
                <a:solidFill>
                  <a:srgbClr val="D00000"/>
                </a:solidFill>
                <a:latin typeface="Helvetica Neue" panose="02000403000000020004" pitchFamily="50" charset="0"/>
              </a:rPr>
              <a:t>Haptic display for a wearable </a:t>
            </a:r>
            <a:br>
              <a:rPr lang="en-GB" b="1" noProof="0" dirty="0">
                <a:solidFill>
                  <a:srgbClr val="D00000"/>
                </a:solidFill>
                <a:latin typeface="Helvetica Neue" panose="02000403000000020004" pitchFamily="50" charset="0"/>
              </a:rPr>
            </a:br>
            <a:r>
              <a:rPr lang="en-GB" b="1" noProof="0" dirty="0">
                <a:solidFill>
                  <a:srgbClr val="D00000"/>
                </a:solidFill>
                <a:latin typeface="Helvetica Neue" panose="02000403000000020004" pitchFamily="50" charset="0"/>
              </a:rPr>
              <a:t>human-robot interface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fr-CH" b="1" dirty="0">
                <a:solidFill>
                  <a:srgbClr val="D00000"/>
                </a:solidFill>
                <a:latin typeface="Helvetica Neue" panose="020B0604020202020204" charset="0"/>
              </a:rPr>
              <a:t>C</a:t>
            </a:r>
            <a:r>
              <a:rPr lang="en-GB" b="1" dirty="0" err="1">
                <a:solidFill>
                  <a:srgbClr val="D00000"/>
                </a:solidFill>
                <a:latin typeface="Helvetica Neue" panose="020B0604020202020204" charset="0"/>
              </a:rPr>
              <a:t>ontrol</a:t>
            </a:r>
            <a:r>
              <a:rPr lang="en-GB" b="1" dirty="0">
                <a:solidFill>
                  <a:srgbClr val="D00000"/>
                </a:solidFill>
                <a:latin typeface="Helvetica Neue" panose="020B0604020202020204" charset="0"/>
              </a:rPr>
              <a:t> of the haptic device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808" y="2117549"/>
            <a:ext cx="8348700" cy="452771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Command the </a:t>
            </a:r>
            <a:r>
              <a:rPr lang="fr-CH" dirty="0" err="1">
                <a:latin typeface="Helvetica Neue" panose="020B0604020202020204" charset="0"/>
              </a:rPr>
              <a:t>motors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using</a:t>
            </a:r>
            <a:r>
              <a:rPr lang="fr-CH" dirty="0">
                <a:latin typeface="Helvetica Neue" panose="020B0604020202020204" charset="0"/>
              </a:rPr>
              <a:t> the </a:t>
            </a:r>
            <a:r>
              <a:rPr lang="fr-CH" dirty="0" err="1">
                <a:latin typeface="Helvetica Neue" panose="020B0604020202020204" charset="0"/>
              </a:rPr>
              <a:t>following</a:t>
            </a:r>
            <a:r>
              <a:rPr lang="fr-CH" dirty="0">
                <a:latin typeface="Helvetica Neue" panose="020B0604020202020204" charset="0"/>
              </a:rPr>
              <a:t> variables :</a:t>
            </a:r>
          </a:p>
          <a:p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Direction</a:t>
            </a:r>
            <a:r>
              <a:rPr lang="fr-CH" dirty="0">
                <a:latin typeface="Helvetica Neue" panose="020B0604020202020204" charset="0"/>
              </a:rPr>
              <a:t> (N,S,E,W, NE, NW, etc…)</a:t>
            </a:r>
          </a:p>
          <a:p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Maximum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intensity</a:t>
            </a:r>
            <a:r>
              <a:rPr lang="fr-CH" dirty="0">
                <a:latin typeface="Helvetica Neue" panose="020B0604020202020204" charset="0"/>
              </a:rPr>
              <a:t> of </a:t>
            </a:r>
            <a:r>
              <a:rPr lang="fr-CH" dirty="0" err="1">
                <a:latin typeface="Helvetica Neue" panose="020B0604020202020204" charset="0"/>
              </a:rPr>
              <a:t>motors</a:t>
            </a:r>
            <a:r>
              <a:rPr lang="fr-CH" dirty="0">
                <a:latin typeface="Helvetica Neue" panose="020B0604020202020204" charset="0"/>
              </a:rPr>
              <a:t> (</a:t>
            </a:r>
            <a:r>
              <a:rPr lang="fr-CH" dirty="0" err="1">
                <a:latin typeface="Helvetica Neue" panose="020B0604020202020204" charset="0"/>
              </a:rPr>
              <a:t>duty</a:t>
            </a:r>
            <a:r>
              <a:rPr lang="fr-CH" dirty="0">
                <a:latin typeface="Helvetica Neue" panose="020B0604020202020204" charset="0"/>
              </a:rPr>
              <a:t> cycle)</a:t>
            </a:r>
          </a:p>
          <a:p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Length</a:t>
            </a:r>
            <a:r>
              <a:rPr lang="fr-CH" dirty="0">
                <a:latin typeface="Helvetica Neue" panose="020B0604020202020204" charset="0"/>
              </a:rPr>
              <a:t> of pattern (ms)</a:t>
            </a:r>
          </a:p>
          <a:p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Signal type </a:t>
            </a:r>
            <a:r>
              <a:rPr lang="fr-CH" dirty="0">
                <a:latin typeface="Helvetica Neue" panose="020B0604020202020204" charset="0"/>
              </a:rPr>
              <a:t>(</a:t>
            </a:r>
            <a:r>
              <a:rPr lang="fr-CH" dirty="0" err="1">
                <a:latin typeface="Helvetica Neue" panose="020B0604020202020204" charset="0"/>
              </a:rPr>
              <a:t>step</a:t>
            </a:r>
            <a:r>
              <a:rPr lang="fr-CH" dirty="0">
                <a:latin typeface="Helvetica Neue" panose="020B0604020202020204" charset="0"/>
              </a:rPr>
              <a:t> or </a:t>
            </a:r>
            <a:r>
              <a:rPr lang="fr-CH" dirty="0" err="1">
                <a:latin typeface="Helvetica Neue" panose="020B0604020202020204" charset="0"/>
              </a:rPr>
              <a:t>linear</a:t>
            </a:r>
            <a:r>
              <a:rPr lang="fr-CH" dirty="0">
                <a:latin typeface="Helvetica Neue" panose="020B0604020202020204" charset="0"/>
              </a:rPr>
              <a:t>)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b="1" u="sng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For </a:t>
            </a:r>
            <a:r>
              <a:rPr lang="fr-CH" dirty="0" err="1">
                <a:latin typeface="Helvetica Neue" panose="020B0604020202020204" charset="0"/>
              </a:rPr>
              <a:t>now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only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graphic</a:t>
            </a:r>
            <a:r>
              <a:rPr lang="fr-CH" dirty="0">
                <a:latin typeface="Helvetica Neue" panose="020B0604020202020204" charset="0"/>
              </a:rPr>
              <a:t> feedback </a:t>
            </a:r>
            <a:br>
              <a:rPr lang="fr-CH" dirty="0">
                <a:latin typeface="Helvetica Neue" panose="020B0604020202020204" charset="0"/>
              </a:rPr>
            </a:br>
            <a:br>
              <a:rPr lang="fr-CH" dirty="0">
                <a:latin typeface="Helvetica Neue" panose="020B0604020202020204" charset="0"/>
              </a:rPr>
            </a:br>
            <a:r>
              <a:rPr lang="fr-CH" dirty="0">
                <a:latin typeface="Helvetica Neue" panose="020B0604020202020204" charset="0"/>
              </a:rPr>
              <a:t>Next </a:t>
            </a:r>
            <a:r>
              <a:rPr lang="fr-CH" dirty="0" err="1">
                <a:latin typeface="Helvetica Neue" panose="020B0604020202020204" charset="0"/>
              </a:rPr>
              <a:t>step</a:t>
            </a:r>
            <a:r>
              <a:rPr lang="fr-CH" dirty="0">
                <a:latin typeface="Helvetica Neue" panose="020B0604020202020204" charset="0"/>
              </a:rPr>
              <a:t> : </a:t>
            </a:r>
            <a:r>
              <a:rPr lang="fr-CH" dirty="0" err="1">
                <a:latin typeface="Helvetica Neue" panose="020B0604020202020204" charset="0"/>
              </a:rPr>
              <a:t>send</a:t>
            </a:r>
            <a:r>
              <a:rPr lang="fr-CH" dirty="0">
                <a:latin typeface="Helvetica Neue" panose="020B0604020202020204" charset="0"/>
              </a:rPr>
              <a:t> command to PWM pins</a:t>
            </a:r>
          </a:p>
        </p:txBody>
      </p:sp>
      <p:sp>
        <p:nvSpPr>
          <p:cNvPr id="33" name="Shape 88">
            <a:extLst>
              <a:ext uri="{FF2B5EF4-FFF2-40B4-BE49-F238E27FC236}">
                <a16:creationId xmlns:a16="http://schemas.microsoft.com/office/drawing/2014/main" id="{5C6CD1E6-6612-4AC6-B95F-E496151887B6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Shape 89">
            <a:extLst>
              <a:ext uri="{FF2B5EF4-FFF2-40B4-BE49-F238E27FC236}">
                <a16:creationId xmlns:a16="http://schemas.microsoft.com/office/drawing/2014/main" id="{6656C9D6-18C4-4558-A02A-53E9F24E63DD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35" name="Shape 90">
              <a:extLst>
                <a:ext uri="{FF2B5EF4-FFF2-40B4-BE49-F238E27FC236}">
                  <a16:creationId xmlns:a16="http://schemas.microsoft.com/office/drawing/2014/main" id="{216212F8-D892-417D-B0BD-307D2172828B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" name="Shape 91">
              <a:extLst>
                <a:ext uri="{FF2B5EF4-FFF2-40B4-BE49-F238E27FC236}">
                  <a16:creationId xmlns:a16="http://schemas.microsoft.com/office/drawing/2014/main" id="{9EBDAD79-55C3-4536-87B7-9BD030ECBBF8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7" name="Shape 92">
            <a:extLst>
              <a:ext uri="{FF2B5EF4-FFF2-40B4-BE49-F238E27FC236}">
                <a16:creationId xmlns:a16="http://schemas.microsoft.com/office/drawing/2014/main" id="{A382EE97-1E78-4EDF-B331-30AC9A2225EA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38" name="Shape 93">
              <a:extLst>
                <a:ext uri="{FF2B5EF4-FFF2-40B4-BE49-F238E27FC236}">
                  <a16:creationId xmlns:a16="http://schemas.microsoft.com/office/drawing/2014/main" id="{C4ABE7C4-FD54-47F7-A856-89D1BE348788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" name="Shape 94">
              <a:extLst>
                <a:ext uri="{FF2B5EF4-FFF2-40B4-BE49-F238E27FC236}">
                  <a16:creationId xmlns:a16="http://schemas.microsoft.com/office/drawing/2014/main" id="{EF41C003-BCBD-4347-A92D-3126B3ED2AB5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0" name="Shape 101">
            <a:extLst>
              <a:ext uri="{FF2B5EF4-FFF2-40B4-BE49-F238E27FC236}">
                <a16:creationId xmlns:a16="http://schemas.microsoft.com/office/drawing/2014/main" id="{99C76D13-85E3-4B34-BE01-B55F1E98669D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41" name="Shape 102">
              <a:extLst>
                <a:ext uri="{FF2B5EF4-FFF2-40B4-BE49-F238E27FC236}">
                  <a16:creationId xmlns:a16="http://schemas.microsoft.com/office/drawing/2014/main" id="{52E267C3-AA64-4773-8571-F5BF25B1D81D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" name="Shape 103">
              <a:extLst>
                <a:ext uri="{FF2B5EF4-FFF2-40B4-BE49-F238E27FC236}">
                  <a16:creationId xmlns:a16="http://schemas.microsoft.com/office/drawing/2014/main" id="{CF9E6D74-37AE-43FF-A347-AD194A531BDC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A96AD50-D542-42DD-A69D-D32CF9C297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10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086612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Control of the haptic device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643749" y="1687767"/>
            <a:ext cx="836676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Helvetica Neue" panose="020B0604020202020204" charset="0"/>
              </a:rPr>
              <a:t>North, type of signal = </a:t>
            </a:r>
            <a:r>
              <a:rPr lang="fr-CH" dirty="0" err="1">
                <a:latin typeface="Helvetica Neue" panose="020B0604020202020204" charset="0"/>
              </a:rPr>
              <a:t>step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lenght</a:t>
            </a:r>
            <a:r>
              <a:rPr lang="fr-CH" dirty="0">
                <a:latin typeface="Helvetica Neue" panose="020B0604020202020204" charset="0"/>
              </a:rPr>
              <a:t> = 1, </a:t>
            </a:r>
            <a:r>
              <a:rPr lang="fr-CH" dirty="0" err="1">
                <a:latin typeface="Helvetica Neue" panose="020B0604020202020204" charset="0"/>
              </a:rPr>
              <a:t>intensity</a:t>
            </a:r>
            <a:r>
              <a:rPr lang="fr-CH" dirty="0">
                <a:latin typeface="Helvetica Neue" panose="020B0604020202020204" charset="0"/>
              </a:rPr>
              <a:t> 1</a:t>
            </a:r>
          </a:p>
        </p:txBody>
      </p:sp>
      <p:sp>
        <p:nvSpPr>
          <p:cNvPr id="33" name="Shape 88">
            <a:extLst>
              <a:ext uri="{FF2B5EF4-FFF2-40B4-BE49-F238E27FC236}">
                <a16:creationId xmlns:a16="http://schemas.microsoft.com/office/drawing/2014/main" id="{596D4718-C099-4335-8115-29C67D13BF65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Shape 89">
            <a:extLst>
              <a:ext uri="{FF2B5EF4-FFF2-40B4-BE49-F238E27FC236}">
                <a16:creationId xmlns:a16="http://schemas.microsoft.com/office/drawing/2014/main" id="{68E55B5C-ADA7-44E2-8558-977EB067617F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35" name="Shape 90">
              <a:extLst>
                <a:ext uri="{FF2B5EF4-FFF2-40B4-BE49-F238E27FC236}">
                  <a16:creationId xmlns:a16="http://schemas.microsoft.com/office/drawing/2014/main" id="{7134DC6C-6CAE-4417-8151-E02F2843B0F4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" name="Shape 91">
              <a:extLst>
                <a:ext uri="{FF2B5EF4-FFF2-40B4-BE49-F238E27FC236}">
                  <a16:creationId xmlns:a16="http://schemas.microsoft.com/office/drawing/2014/main" id="{29BB61E8-E6B0-4C3A-92D8-117A8481684E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7" name="Shape 92">
            <a:extLst>
              <a:ext uri="{FF2B5EF4-FFF2-40B4-BE49-F238E27FC236}">
                <a16:creationId xmlns:a16="http://schemas.microsoft.com/office/drawing/2014/main" id="{F302166E-4875-4FBE-9599-157FA5BA17A5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38" name="Shape 93">
              <a:extLst>
                <a:ext uri="{FF2B5EF4-FFF2-40B4-BE49-F238E27FC236}">
                  <a16:creationId xmlns:a16="http://schemas.microsoft.com/office/drawing/2014/main" id="{4A5448AA-CE35-4C28-97AF-CD46B5288FFE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" name="Shape 94">
              <a:extLst>
                <a:ext uri="{FF2B5EF4-FFF2-40B4-BE49-F238E27FC236}">
                  <a16:creationId xmlns:a16="http://schemas.microsoft.com/office/drawing/2014/main" id="{805565BE-6E88-4553-A360-88F5D17E281C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0" name="Shape 101">
            <a:extLst>
              <a:ext uri="{FF2B5EF4-FFF2-40B4-BE49-F238E27FC236}">
                <a16:creationId xmlns:a16="http://schemas.microsoft.com/office/drawing/2014/main" id="{9FEFD7F2-959A-4B61-BFD0-20FB87D85818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41" name="Shape 102">
              <a:extLst>
                <a:ext uri="{FF2B5EF4-FFF2-40B4-BE49-F238E27FC236}">
                  <a16:creationId xmlns:a16="http://schemas.microsoft.com/office/drawing/2014/main" id="{192705A0-88D9-41BD-AF85-3A06BE2DBF9A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" name="Shape 103">
              <a:extLst>
                <a:ext uri="{FF2B5EF4-FFF2-40B4-BE49-F238E27FC236}">
                  <a16:creationId xmlns:a16="http://schemas.microsoft.com/office/drawing/2014/main" id="{9EA57F0B-0FB7-4A05-946C-D56D13F44939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A43667B4-2640-4CFA-801B-7CC8303819C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11</a:t>
            </a:fld>
            <a:endParaRPr lang="fr-CH"/>
          </a:p>
        </p:txBody>
      </p:sp>
      <p:pic>
        <p:nvPicPr>
          <p:cNvPr id="21" name="WhatsApp Video 2018-10-29 at 10.25.50">
            <a:hlinkClick r:id="" action="ppaction://media"/>
            <a:extLst>
              <a:ext uri="{FF2B5EF4-FFF2-40B4-BE49-F238E27FC236}">
                <a16:creationId xmlns:a16="http://schemas.microsoft.com/office/drawing/2014/main" id="{7F65FB31-D2FC-4405-9782-E4DE6D6B37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55276" y="2645109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68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fr-CH" b="1" dirty="0">
                <a:solidFill>
                  <a:srgbClr val="D00000"/>
                </a:solidFill>
                <a:latin typeface="Helvetica Neue" panose="020B0604020202020204" charset="0"/>
              </a:rPr>
              <a:t>C</a:t>
            </a:r>
            <a:r>
              <a:rPr lang="en-GB" b="1" dirty="0" err="1">
                <a:solidFill>
                  <a:srgbClr val="D00000"/>
                </a:solidFill>
                <a:latin typeface="Helvetica Neue" panose="020B0604020202020204" charset="0"/>
              </a:rPr>
              <a:t>ontrol</a:t>
            </a:r>
            <a:r>
              <a:rPr lang="en-GB" b="1" dirty="0">
                <a:solidFill>
                  <a:srgbClr val="D00000"/>
                </a:solidFill>
                <a:latin typeface="Helvetica Neue" panose="020B0604020202020204" charset="0"/>
              </a:rPr>
              <a:t> of the haptic device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306407" y="1657675"/>
            <a:ext cx="8523322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 err="1">
                <a:latin typeface="Helvetica Neue" panose="020B0604020202020204" charset="0"/>
              </a:rPr>
              <a:t>Southest</a:t>
            </a:r>
            <a:r>
              <a:rPr lang="fr-CH" dirty="0">
                <a:latin typeface="Helvetica Neue" panose="020B0604020202020204" charset="0"/>
              </a:rPr>
              <a:t>, type of signal = </a:t>
            </a:r>
            <a:r>
              <a:rPr lang="fr-CH" dirty="0" err="1">
                <a:latin typeface="Helvetica Neue" panose="020B0604020202020204" charset="0"/>
              </a:rPr>
              <a:t>linear</a:t>
            </a:r>
            <a:r>
              <a:rPr lang="fr-CH" dirty="0">
                <a:latin typeface="Helvetica Neue" panose="020B0604020202020204" charset="0"/>
              </a:rPr>
              <a:t>, </a:t>
            </a:r>
            <a:r>
              <a:rPr lang="fr-CH" dirty="0" err="1">
                <a:latin typeface="Helvetica Neue" panose="020B0604020202020204" charset="0"/>
              </a:rPr>
              <a:t>lenght</a:t>
            </a:r>
            <a:r>
              <a:rPr lang="fr-CH" dirty="0">
                <a:latin typeface="Helvetica Neue" panose="020B0604020202020204" charset="0"/>
              </a:rPr>
              <a:t> = 1, </a:t>
            </a:r>
            <a:r>
              <a:rPr lang="fr-CH" dirty="0" err="1">
                <a:latin typeface="Helvetica Neue" panose="020B0604020202020204" charset="0"/>
              </a:rPr>
              <a:t>intensity</a:t>
            </a:r>
            <a:r>
              <a:rPr lang="fr-CH" dirty="0">
                <a:latin typeface="Helvetica Neue" panose="020B0604020202020204" charset="0"/>
              </a:rPr>
              <a:t> 1</a:t>
            </a:r>
          </a:p>
        </p:txBody>
      </p:sp>
      <p:sp>
        <p:nvSpPr>
          <p:cNvPr id="33" name="Shape 88">
            <a:extLst>
              <a:ext uri="{FF2B5EF4-FFF2-40B4-BE49-F238E27FC236}">
                <a16:creationId xmlns:a16="http://schemas.microsoft.com/office/drawing/2014/main" id="{DAFB64BE-A27D-434C-94D2-0E433BDCB6AC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" name="Shape 89">
            <a:extLst>
              <a:ext uri="{FF2B5EF4-FFF2-40B4-BE49-F238E27FC236}">
                <a16:creationId xmlns:a16="http://schemas.microsoft.com/office/drawing/2014/main" id="{BCC537D5-F911-4791-93ED-DF66DCB397F4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35" name="Shape 90">
              <a:extLst>
                <a:ext uri="{FF2B5EF4-FFF2-40B4-BE49-F238E27FC236}">
                  <a16:creationId xmlns:a16="http://schemas.microsoft.com/office/drawing/2014/main" id="{354EB10F-3E24-46EA-9452-FB13703A9969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6" name="Shape 91">
              <a:extLst>
                <a:ext uri="{FF2B5EF4-FFF2-40B4-BE49-F238E27FC236}">
                  <a16:creationId xmlns:a16="http://schemas.microsoft.com/office/drawing/2014/main" id="{A4C4A7F1-5557-4916-8446-0629A11183DC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7" name="Shape 92">
            <a:extLst>
              <a:ext uri="{FF2B5EF4-FFF2-40B4-BE49-F238E27FC236}">
                <a16:creationId xmlns:a16="http://schemas.microsoft.com/office/drawing/2014/main" id="{AE6DFCFF-DF94-4697-8543-D02B7E944F25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38" name="Shape 93">
              <a:extLst>
                <a:ext uri="{FF2B5EF4-FFF2-40B4-BE49-F238E27FC236}">
                  <a16:creationId xmlns:a16="http://schemas.microsoft.com/office/drawing/2014/main" id="{39AA565B-CFB8-4343-9248-77CA989EC298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9" name="Shape 94">
              <a:extLst>
                <a:ext uri="{FF2B5EF4-FFF2-40B4-BE49-F238E27FC236}">
                  <a16:creationId xmlns:a16="http://schemas.microsoft.com/office/drawing/2014/main" id="{B79AD4D4-A981-4C39-8C50-C7CE4748262F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0" name="Shape 101">
            <a:extLst>
              <a:ext uri="{FF2B5EF4-FFF2-40B4-BE49-F238E27FC236}">
                <a16:creationId xmlns:a16="http://schemas.microsoft.com/office/drawing/2014/main" id="{CDA97782-80C7-4D9B-A295-56FFBA762BB3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41" name="Shape 102">
              <a:extLst>
                <a:ext uri="{FF2B5EF4-FFF2-40B4-BE49-F238E27FC236}">
                  <a16:creationId xmlns:a16="http://schemas.microsoft.com/office/drawing/2014/main" id="{95256608-F50D-42CD-B944-3F9C738CDB67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2" name="Shape 103">
              <a:extLst>
                <a:ext uri="{FF2B5EF4-FFF2-40B4-BE49-F238E27FC236}">
                  <a16:creationId xmlns:a16="http://schemas.microsoft.com/office/drawing/2014/main" id="{508109A0-D722-4165-951D-4961B857786B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1DF9F975-24B2-40B3-B5A6-F06FCF0C364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12</a:t>
            </a:fld>
            <a:endParaRPr lang="fr-CH"/>
          </a:p>
        </p:txBody>
      </p:sp>
      <p:pic>
        <p:nvPicPr>
          <p:cNvPr id="5" name="WhatsApp Video 2018-10-29 at 10.25.50 (1)">
            <a:hlinkClick r:id="" action="ppaction://media"/>
            <a:extLst>
              <a:ext uri="{FF2B5EF4-FFF2-40B4-BE49-F238E27FC236}">
                <a16:creationId xmlns:a16="http://schemas.microsoft.com/office/drawing/2014/main" id="{F48BBDCC-8652-4EF6-9709-8C6B164609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520068" y="2710270"/>
            <a:ext cx="60960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46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7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fr-CH" b="1" dirty="0" err="1">
                <a:solidFill>
                  <a:srgbClr val="D00000"/>
                </a:solidFill>
                <a:latin typeface="Helvetica Neue" panose="020B0604020202020204" charset="0"/>
              </a:rPr>
              <a:t>BeagleBoard</a:t>
            </a:r>
            <a:r>
              <a:rPr lang="fr-CH" b="1" dirty="0">
                <a:solidFill>
                  <a:srgbClr val="D00000"/>
                </a:solidFill>
                <a:latin typeface="Helvetica Neue" panose="020B0604020202020204" charset="0"/>
              </a:rPr>
              <a:t> </a:t>
            </a:r>
            <a:r>
              <a:rPr lang="fr-CH" b="1" dirty="0" err="1">
                <a:solidFill>
                  <a:srgbClr val="D00000"/>
                </a:solidFill>
                <a:latin typeface="Helvetica Neue" panose="020B0604020202020204" charset="0"/>
              </a:rPr>
              <a:t>integration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-414325" y="2774309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</p:txBody>
      </p:sp>
      <p:pic>
        <p:nvPicPr>
          <p:cNvPr id="1028" name="Picture 4" descr="RÃ©sultat de recherche d'images pour &quot;beaglebone green wireless&quot;">
            <a:extLst>
              <a:ext uri="{FF2B5EF4-FFF2-40B4-BE49-F238E27FC236}">
                <a16:creationId xmlns:a16="http://schemas.microsoft.com/office/drawing/2014/main" id="{9324AFC2-EE9E-4F96-A4AC-6335094CDF9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43" t="21047" r="12970" b="18457"/>
          <a:stretch/>
        </p:blipFill>
        <p:spPr bwMode="auto">
          <a:xfrm rot="5400000">
            <a:off x="1358509" y="2627356"/>
            <a:ext cx="1715020" cy="1036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Adafruit 16-Channel 12-bit PWM/Servo Driver - I2C interface - PCA9685">
            <a:extLst>
              <a:ext uri="{FF2B5EF4-FFF2-40B4-BE49-F238E27FC236}">
                <a16:creationId xmlns:a16="http://schemas.microsoft.com/office/drawing/2014/main" id="{9CFB9F0B-D1AC-48A2-8CAC-FA67B8D46D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67" t="17846" r="12881" b="17377"/>
          <a:stretch/>
        </p:blipFill>
        <p:spPr bwMode="auto">
          <a:xfrm>
            <a:off x="3477185" y="2759047"/>
            <a:ext cx="1226820" cy="789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Shape 114">
            <a:extLst>
              <a:ext uri="{FF2B5EF4-FFF2-40B4-BE49-F238E27FC236}">
                <a16:creationId xmlns:a16="http://schemas.microsoft.com/office/drawing/2014/main" id="{C0B0127D-5A69-4236-82D5-7EE147AB8A2D}"/>
              </a:ext>
            </a:extLst>
          </p:cNvPr>
          <p:cNvSpPr txBox="1">
            <a:spLocks/>
          </p:cNvSpPr>
          <p:nvPr/>
        </p:nvSpPr>
        <p:spPr>
          <a:xfrm>
            <a:off x="1528590" y="3948738"/>
            <a:ext cx="1621724" cy="66787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 err="1">
                <a:latin typeface="Helvetica Neue" panose="020B0604020202020204" charset="0"/>
              </a:rPr>
              <a:t>BeagleBoard</a:t>
            </a:r>
            <a:endParaRPr lang="fr-CH" sz="2000" dirty="0">
              <a:latin typeface="Helvetica Neue" panose="020B0604020202020204" charset="0"/>
            </a:endParaRPr>
          </a:p>
        </p:txBody>
      </p:sp>
      <p:sp>
        <p:nvSpPr>
          <p:cNvPr id="16" name="Shape 114">
            <a:extLst>
              <a:ext uri="{FF2B5EF4-FFF2-40B4-BE49-F238E27FC236}">
                <a16:creationId xmlns:a16="http://schemas.microsoft.com/office/drawing/2014/main" id="{2BEA9FCF-6B1C-48FE-A2CD-B6623E4FB298}"/>
              </a:ext>
            </a:extLst>
          </p:cNvPr>
          <p:cNvSpPr txBox="1">
            <a:spLocks/>
          </p:cNvSpPr>
          <p:nvPr/>
        </p:nvSpPr>
        <p:spPr>
          <a:xfrm>
            <a:off x="3197102" y="4514655"/>
            <a:ext cx="1724957" cy="66787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latin typeface="Helvetica Neue" panose="020B0604020202020204" charset="0"/>
              </a:rPr>
              <a:t>I2C interface</a:t>
            </a:r>
            <a:br>
              <a:rPr lang="fr-CH" sz="2000" dirty="0">
                <a:latin typeface="Helvetica Neue" panose="020B0604020202020204" charset="0"/>
              </a:rPr>
            </a:br>
            <a:r>
              <a:rPr lang="fr-CH" sz="2000" dirty="0">
                <a:latin typeface="Helvetica Neue" panose="020B0604020202020204" charset="0"/>
              </a:rPr>
              <a:t>16 PWM pins</a:t>
            </a:r>
          </a:p>
        </p:txBody>
      </p:sp>
      <p:sp>
        <p:nvSpPr>
          <p:cNvPr id="17" name="Shape 114">
            <a:extLst>
              <a:ext uri="{FF2B5EF4-FFF2-40B4-BE49-F238E27FC236}">
                <a16:creationId xmlns:a16="http://schemas.microsoft.com/office/drawing/2014/main" id="{4A3BC877-11D4-48F6-B9C7-DC3C717C7C8D}"/>
              </a:ext>
            </a:extLst>
          </p:cNvPr>
          <p:cNvSpPr txBox="1">
            <a:spLocks/>
          </p:cNvSpPr>
          <p:nvPr/>
        </p:nvSpPr>
        <p:spPr>
          <a:xfrm>
            <a:off x="7360654" y="4533950"/>
            <a:ext cx="1621724" cy="66787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latin typeface="Helvetica Neue" panose="020B0604020202020204" charset="0"/>
              </a:rPr>
              <a:t>Motors</a:t>
            </a:r>
          </a:p>
        </p:txBody>
      </p:sp>
      <p:sp>
        <p:nvSpPr>
          <p:cNvPr id="18" name="Shape 114">
            <a:extLst>
              <a:ext uri="{FF2B5EF4-FFF2-40B4-BE49-F238E27FC236}">
                <a16:creationId xmlns:a16="http://schemas.microsoft.com/office/drawing/2014/main" id="{38F2761F-53DC-43C9-8DB3-A115EAF95846}"/>
              </a:ext>
            </a:extLst>
          </p:cNvPr>
          <p:cNvSpPr txBox="1">
            <a:spLocks/>
          </p:cNvSpPr>
          <p:nvPr/>
        </p:nvSpPr>
        <p:spPr>
          <a:xfrm>
            <a:off x="5297219" y="5188747"/>
            <a:ext cx="1621724" cy="66787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latin typeface="Helvetica Neue" panose="020B0604020202020204" charset="0"/>
              </a:rPr>
              <a:t>DC </a:t>
            </a:r>
            <a:r>
              <a:rPr lang="fr-CH" sz="2000" dirty="0" err="1">
                <a:latin typeface="Helvetica Neue" panose="020B0604020202020204" charset="0"/>
              </a:rPr>
              <a:t>motors</a:t>
            </a:r>
            <a:br>
              <a:rPr lang="fr-CH" sz="2000" dirty="0">
                <a:latin typeface="Helvetica Neue" panose="020B0604020202020204" charset="0"/>
              </a:rPr>
            </a:br>
            <a:r>
              <a:rPr lang="fr-CH" sz="2000" dirty="0">
                <a:latin typeface="Helvetica Neue" panose="020B0604020202020204" charset="0"/>
              </a:rPr>
              <a:t>drivers</a:t>
            </a:r>
          </a:p>
        </p:txBody>
      </p:sp>
      <p:cxnSp>
        <p:nvCxnSpPr>
          <p:cNvPr id="4" name="Connecteur droit 3">
            <a:extLst>
              <a:ext uri="{FF2B5EF4-FFF2-40B4-BE49-F238E27FC236}">
                <a16:creationId xmlns:a16="http://schemas.microsoft.com/office/drawing/2014/main" id="{E4175D91-21C9-49CA-A0C3-8A41960F7F80}"/>
              </a:ext>
            </a:extLst>
          </p:cNvPr>
          <p:cNvCxnSpPr>
            <a:stCxn id="1028" idx="0"/>
            <a:endCxn id="1030" idx="1"/>
          </p:cNvCxnSpPr>
          <p:nvPr/>
        </p:nvCxnSpPr>
        <p:spPr>
          <a:xfrm>
            <a:off x="2734180" y="3145517"/>
            <a:ext cx="743005" cy="8252"/>
          </a:xfrm>
          <a:prstGeom prst="line">
            <a:avLst/>
          </a:prstGeom>
          <a:ln w="12700">
            <a:solidFill>
              <a:srgbClr val="2F52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e 39">
            <a:extLst>
              <a:ext uri="{FF2B5EF4-FFF2-40B4-BE49-F238E27FC236}">
                <a16:creationId xmlns:a16="http://schemas.microsoft.com/office/drawing/2014/main" id="{25DF3FB6-79E7-4B6E-8C69-14EF7AC171B9}"/>
              </a:ext>
            </a:extLst>
          </p:cNvPr>
          <p:cNvGrpSpPr/>
          <p:nvPr/>
        </p:nvGrpSpPr>
        <p:grpSpPr>
          <a:xfrm>
            <a:off x="7308915" y="2369807"/>
            <a:ext cx="1730040" cy="1706906"/>
            <a:chOff x="7081762" y="2400300"/>
            <a:chExt cx="1730040" cy="1706906"/>
          </a:xfrm>
        </p:grpSpPr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38DF6C7D-BB2A-4388-BE81-41AD9C945A97}"/>
                </a:ext>
              </a:extLst>
            </p:cNvPr>
            <p:cNvSpPr/>
            <p:nvPr/>
          </p:nvSpPr>
          <p:spPr>
            <a:xfrm>
              <a:off x="7086600" y="2400300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3" name="Ellipse 42">
              <a:extLst>
                <a:ext uri="{FF2B5EF4-FFF2-40B4-BE49-F238E27FC236}">
                  <a16:creationId xmlns:a16="http://schemas.microsoft.com/office/drawing/2014/main" id="{AFB35B14-57E0-49FC-B23C-14A8DFAE096E}"/>
                </a:ext>
              </a:extLst>
            </p:cNvPr>
            <p:cNvSpPr/>
            <p:nvPr/>
          </p:nvSpPr>
          <p:spPr>
            <a:xfrm>
              <a:off x="7747271" y="2400300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4" name="Ellipse 43">
              <a:extLst>
                <a:ext uri="{FF2B5EF4-FFF2-40B4-BE49-F238E27FC236}">
                  <a16:creationId xmlns:a16="http://schemas.microsoft.com/office/drawing/2014/main" id="{2345B71B-7297-4F71-8EC8-1CA62073AAD3}"/>
                </a:ext>
              </a:extLst>
            </p:cNvPr>
            <p:cNvSpPr/>
            <p:nvPr/>
          </p:nvSpPr>
          <p:spPr>
            <a:xfrm>
              <a:off x="8407942" y="2400300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5" name="Ellipse 44">
              <a:extLst>
                <a:ext uri="{FF2B5EF4-FFF2-40B4-BE49-F238E27FC236}">
                  <a16:creationId xmlns:a16="http://schemas.microsoft.com/office/drawing/2014/main" id="{EA4A1EC7-A346-4FC0-8BC1-66154FF59EA0}"/>
                </a:ext>
              </a:extLst>
            </p:cNvPr>
            <p:cNvSpPr/>
            <p:nvPr/>
          </p:nvSpPr>
          <p:spPr>
            <a:xfrm>
              <a:off x="7081762" y="3039969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6" name="Ellipse 45">
              <a:extLst>
                <a:ext uri="{FF2B5EF4-FFF2-40B4-BE49-F238E27FC236}">
                  <a16:creationId xmlns:a16="http://schemas.microsoft.com/office/drawing/2014/main" id="{DA3D6318-7CFA-4E9C-A556-DB1BFF44954D}"/>
                </a:ext>
              </a:extLst>
            </p:cNvPr>
            <p:cNvSpPr/>
            <p:nvPr/>
          </p:nvSpPr>
          <p:spPr>
            <a:xfrm>
              <a:off x="7742433" y="3039969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7" name="Ellipse 46">
              <a:extLst>
                <a:ext uri="{FF2B5EF4-FFF2-40B4-BE49-F238E27FC236}">
                  <a16:creationId xmlns:a16="http://schemas.microsoft.com/office/drawing/2014/main" id="{E9EC2105-8B4F-4737-BB32-15D88FC80846}"/>
                </a:ext>
              </a:extLst>
            </p:cNvPr>
            <p:cNvSpPr/>
            <p:nvPr/>
          </p:nvSpPr>
          <p:spPr>
            <a:xfrm>
              <a:off x="8403104" y="3039969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8" name="Ellipse 47">
              <a:extLst>
                <a:ext uri="{FF2B5EF4-FFF2-40B4-BE49-F238E27FC236}">
                  <a16:creationId xmlns:a16="http://schemas.microsoft.com/office/drawing/2014/main" id="{3A9EA24D-B5B3-4BB6-BEE5-80C56634D78B}"/>
                </a:ext>
              </a:extLst>
            </p:cNvPr>
            <p:cNvSpPr/>
            <p:nvPr/>
          </p:nvSpPr>
          <p:spPr>
            <a:xfrm>
              <a:off x="7082275" y="3703346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49" name="Ellipse 48">
              <a:extLst>
                <a:ext uri="{FF2B5EF4-FFF2-40B4-BE49-F238E27FC236}">
                  <a16:creationId xmlns:a16="http://schemas.microsoft.com/office/drawing/2014/main" id="{96167699-0085-4B69-8668-CE6794277059}"/>
                </a:ext>
              </a:extLst>
            </p:cNvPr>
            <p:cNvSpPr/>
            <p:nvPr/>
          </p:nvSpPr>
          <p:spPr>
            <a:xfrm>
              <a:off x="7742946" y="3703346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Ellipse 49">
              <a:extLst>
                <a:ext uri="{FF2B5EF4-FFF2-40B4-BE49-F238E27FC236}">
                  <a16:creationId xmlns:a16="http://schemas.microsoft.com/office/drawing/2014/main" id="{79E44D12-BA05-4408-BED7-8924038FD15A}"/>
                </a:ext>
              </a:extLst>
            </p:cNvPr>
            <p:cNvSpPr/>
            <p:nvPr/>
          </p:nvSpPr>
          <p:spPr>
            <a:xfrm>
              <a:off x="8403617" y="3703346"/>
              <a:ext cx="403860" cy="403860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77" name="Shape 88">
            <a:extLst>
              <a:ext uri="{FF2B5EF4-FFF2-40B4-BE49-F238E27FC236}">
                <a16:creationId xmlns:a16="http://schemas.microsoft.com/office/drawing/2014/main" id="{8D7822AC-FD60-4385-A354-2A393ED4AD94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8" name="Shape 89">
            <a:extLst>
              <a:ext uri="{FF2B5EF4-FFF2-40B4-BE49-F238E27FC236}">
                <a16:creationId xmlns:a16="http://schemas.microsoft.com/office/drawing/2014/main" id="{BE05BF07-8AFF-489C-824E-DF2191C43F0E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79" name="Shape 90">
              <a:extLst>
                <a:ext uri="{FF2B5EF4-FFF2-40B4-BE49-F238E27FC236}">
                  <a16:creationId xmlns:a16="http://schemas.microsoft.com/office/drawing/2014/main" id="{0D0FA012-4261-4D87-AC8A-F8660223DE0F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0" name="Shape 91">
              <a:extLst>
                <a:ext uri="{FF2B5EF4-FFF2-40B4-BE49-F238E27FC236}">
                  <a16:creationId xmlns:a16="http://schemas.microsoft.com/office/drawing/2014/main" id="{2F77B98E-B04D-4E0F-8F44-CD4C2F81ECD5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1" name="Shape 92">
            <a:extLst>
              <a:ext uri="{FF2B5EF4-FFF2-40B4-BE49-F238E27FC236}">
                <a16:creationId xmlns:a16="http://schemas.microsoft.com/office/drawing/2014/main" id="{CA883370-DC76-4465-8519-16991A45A9CF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82" name="Shape 93">
              <a:extLst>
                <a:ext uri="{FF2B5EF4-FFF2-40B4-BE49-F238E27FC236}">
                  <a16:creationId xmlns:a16="http://schemas.microsoft.com/office/drawing/2014/main" id="{F61E6899-2F18-4008-8B79-054ABC58B9EB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104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3" name="Shape 94">
              <a:extLst>
                <a:ext uri="{FF2B5EF4-FFF2-40B4-BE49-F238E27FC236}">
                  <a16:creationId xmlns:a16="http://schemas.microsoft.com/office/drawing/2014/main" id="{157DE717-7059-4AC3-A1A2-3FFB2AE60FE7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84" name="Shape 101">
            <a:extLst>
              <a:ext uri="{FF2B5EF4-FFF2-40B4-BE49-F238E27FC236}">
                <a16:creationId xmlns:a16="http://schemas.microsoft.com/office/drawing/2014/main" id="{095F154D-0702-45AD-952E-8E5C2A8B1BD8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85" name="Shape 102">
              <a:extLst>
                <a:ext uri="{FF2B5EF4-FFF2-40B4-BE49-F238E27FC236}">
                  <a16:creationId xmlns:a16="http://schemas.microsoft.com/office/drawing/2014/main" id="{5F5BD13F-20A8-471A-9BC5-47A51FBCFADF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86" name="Shape 103">
              <a:extLst>
                <a:ext uri="{FF2B5EF4-FFF2-40B4-BE49-F238E27FC236}">
                  <a16:creationId xmlns:a16="http://schemas.microsoft.com/office/drawing/2014/main" id="{833A87B1-81BE-4A43-85EA-04856734BCB1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6" name="Image 5">
            <a:extLst>
              <a:ext uri="{FF2B5EF4-FFF2-40B4-BE49-F238E27FC236}">
                <a16:creationId xmlns:a16="http://schemas.microsoft.com/office/drawing/2014/main" id="{757BD10C-B738-42F7-8841-A28827AFF31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94" y="4815304"/>
            <a:ext cx="1300593" cy="1300593"/>
          </a:xfrm>
          <a:prstGeom prst="rect">
            <a:avLst/>
          </a:prstGeom>
        </p:spPr>
      </p:pic>
      <p:grpSp>
        <p:nvGrpSpPr>
          <p:cNvPr id="99" name="Groupe 98">
            <a:extLst>
              <a:ext uri="{FF2B5EF4-FFF2-40B4-BE49-F238E27FC236}">
                <a16:creationId xmlns:a16="http://schemas.microsoft.com/office/drawing/2014/main" id="{16E1E3D0-9A7B-4341-A0CD-3C07C258E346}"/>
              </a:ext>
            </a:extLst>
          </p:cNvPr>
          <p:cNvGrpSpPr/>
          <p:nvPr/>
        </p:nvGrpSpPr>
        <p:grpSpPr>
          <a:xfrm>
            <a:off x="4696456" y="1761728"/>
            <a:ext cx="2701508" cy="2899356"/>
            <a:chOff x="4191000" y="1796587"/>
            <a:chExt cx="2701508" cy="2899356"/>
          </a:xfrm>
        </p:grpSpPr>
        <p:grpSp>
          <p:nvGrpSpPr>
            <p:cNvPr id="100" name="Groupe 99">
              <a:extLst>
                <a:ext uri="{FF2B5EF4-FFF2-40B4-BE49-F238E27FC236}">
                  <a16:creationId xmlns:a16="http://schemas.microsoft.com/office/drawing/2014/main" id="{57BA39F5-474F-4222-AD88-3617F9A15B79}"/>
                </a:ext>
              </a:extLst>
            </p:cNvPr>
            <p:cNvGrpSpPr/>
            <p:nvPr/>
          </p:nvGrpSpPr>
          <p:grpSpPr>
            <a:xfrm>
              <a:off x="5091701" y="1796587"/>
              <a:ext cx="929640" cy="2899356"/>
              <a:chOff x="4468286" y="2987184"/>
              <a:chExt cx="929640" cy="2899356"/>
            </a:xfrm>
          </p:grpSpPr>
          <p:pic>
            <p:nvPicPr>
              <p:cNvPr id="130" name="Picture 2" descr="2x1.2A DC Motor Driver (TB6612FNG)">
                <a:extLst>
                  <a:ext uri="{FF2B5EF4-FFF2-40B4-BE49-F238E27FC236}">
                    <a16:creationId xmlns:a16="http://schemas.microsoft.com/office/drawing/2014/main" id="{B65F96C8-2A58-4E8B-A826-E1663FEF15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686" t="14800" r="23513" b="17200"/>
              <a:stretch/>
            </p:blipFill>
            <p:spPr bwMode="auto">
              <a:xfrm>
                <a:off x="4468286" y="5088364"/>
                <a:ext cx="929640" cy="7981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1" name="Picture 2" descr="2x1.2A DC Motor Driver (TB6612FNG)">
                <a:extLst>
                  <a:ext uri="{FF2B5EF4-FFF2-40B4-BE49-F238E27FC236}">
                    <a16:creationId xmlns:a16="http://schemas.microsoft.com/office/drawing/2014/main" id="{75C8C808-CBBB-40AE-A101-AC55868E282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686" t="14800" r="23513" b="17200"/>
              <a:stretch/>
            </p:blipFill>
            <p:spPr bwMode="auto">
              <a:xfrm>
                <a:off x="4468286" y="4037774"/>
                <a:ext cx="929640" cy="7981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2" name="Picture 2" descr="2x1.2A DC Motor Driver (TB6612FNG)">
                <a:extLst>
                  <a:ext uri="{FF2B5EF4-FFF2-40B4-BE49-F238E27FC236}">
                    <a16:creationId xmlns:a16="http://schemas.microsoft.com/office/drawing/2014/main" id="{677CD298-A77E-4550-B7FF-A167914375B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686" t="14800" r="23513" b="17200"/>
              <a:stretch/>
            </p:blipFill>
            <p:spPr bwMode="auto">
              <a:xfrm>
                <a:off x="4468286" y="2987184"/>
                <a:ext cx="929640" cy="79817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3" name="Groupe 102">
              <a:extLst>
                <a:ext uri="{FF2B5EF4-FFF2-40B4-BE49-F238E27FC236}">
                  <a16:creationId xmlns:a16="http://schemas.microsoft.com/office/drawing/2014/main" id="{0847AB74-2AB3-406E-86E7-B8A1591F3402}"/>
                </a:ext>
              </a:extLst>
            </p:cNvPr>
            <p:cNvGrpSpPr/>
            <p:nvPr/>
          </p:nvGrpSpPr>
          <p:grpSpPr>
            <a:xfrm>
              <a:off x="4191000" y="2029072"/>
              <a:ext cx="967740" cy="2522813"/>
              <a:chOff x="4191000" y="2029072"/>
              <a:chExt cx="967740" cy="2522813"/>
            </a:xfrm>
          </p:grpSpPr>
          <p:grpSp>
            <p:nvGrpSpPr>
              <p:cNvPr id="118" name="Groupe 117">
                <a:extLst>
                  <a:ext uri="{FF2B5EF4-FFF2-40B4-BE49-F238E27FC236}">
                    <a16:creationId xmlns:a16="http://schemas.microsoft.com/office/drawing/2014/main" id="{1D8064BC-1E35-42D5-801A-CCF1E0E04D21}"/>
                  </a:ext>
                </a:extLst>
              </p:cNvPr>
              <p:cNvGrpSpPr/>
              <p:nvPr/>
            </p:nvGrpSpPr>
            <p:grpSpPr>
              <a:xfrm>
                <a:off x="4191000" y="2029072"/>
                <a:ext cx="967740" cy="1201808"/>
                <a:chOff x="4191000" y="2029072"/>
                <a:chExt cx="967740" cy="1201808"/>
              </a:xfrm>
            </p:grpSpPr>
            <p:sp>
              <p:nvSpPr>
                <p:cNvPr id="127" name="Forme libre : forme 126">
                  <a:extLst>
                    <a:ext uri="{FF2B5EF4-FFF2-40B4-BE49-F238E27FC236}">
                      <a16:creationId xmlns:a16="http://schemas.microsoft.com/office/drawing/2014/main" id="{B6333BFA-F66C-463C-BF18-359CBCE4E3BE}"/>
                    </a:ext>
                  </a:extLst>
                </p:cNvPr>
                <p:cNvSpPr/>
                <p:nvPr/>
              </p:nvSpPr>
              <p:spPr>
                <a:xfrm>
                  <a:off x="4191000" y="2029072"/>
                  <a:ext cx="891540" cy="1186568"/>
                </a:xfrm>
                <a:custGeom>
                  <a:avLst/>
                  <a:gdLst>
                    <a:gd name="connsiteX0" fmla="*/ 0 w 891540"/>
                    <a:gd name="connsiteY0" fmla="*/ 1186568 h 1186568"/>
                    <a:gd name="connsiteX1" fmla="*/ 396240 w 891540"/>
                    <a:gd name="connsiteY1" fmla="*/ 127388 h 1186568"/>
                    <a:gd name="connsiteX2" fmla="*/ 891540 w 891540"/>
                    <a:gd name="connsiteY2" fmla="*/ 20708 h 1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1186568">
                      <a:moveTo>
                        <a:pt x="0" y="1186568"/>
                      </a:moveTo>
                      <a:cubicBezTo>
                        <a:pt x="123825" y="754133"/>
                        <a:pt x="247650" y="321698"/>
                        <a:pt x="396240" y="127388"/>
                      </a:cubicBezTo>
                      <a:cubicBezTo>
                        <a:pt x="544830" y="-66922"/>
                        <a:pt x="772160" y="18168"/>
                        <a:pt x="891540" y="207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8" name="Forme libre : forme 127">
                  <a:extLst>
                    <a:ext uri="{FF2B5EF4-FFF2-40B4-BE49-F238E27FC236}">
                      <a16:creationId xmlns:a16="http://schemas.microsoft.com/office/drawing/2014/main" id="{BF26E22C-EB9A-4608-BF89-564DCD9FBCB0}"/>
                    </a:ext>
                  </a:extLst>
                </p:cNvPr>
                <p:cNvSpPr/>
                <p:nvPr/>
              </p:nvSpPr>
              <p:spPr>
                <a:xfrm>
                  <a:off x="4191000" y="2157615"/>
                  <a:ext cx="967740" cy="1065645"/>
                </a:xfrm>
                <a:custGeom>
                  <a:avLst/>
                  <a:gdLst>
                    <a:gd name="connsiteX0" fmla="*/ 0 w 967740"/>
                    <a:gd name="connsiteY0" fmla="*/ 1065645 h 1065645"/>
                    <a:gd name="connsiteX1" fmla="*/ 495300 w 967740"/>
                    <a:gd name="connsiteY1" fmla="*/ 219825 h 1065645"/>
                    <a:gd name="connsiteX2" fmla="*/ 967740 w 967740"/>
                    <a:gd name="connsiteY2" fmla="*/ 67425 h 106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7740" h="1065645">
                      <a:moveTo>
                        <a:pt x="0" y="1065645"/>
                      </a:moveTo>
                      <a:cubicBezTo>
                        <a:pt x="167005" y="725920"/>
                        <a:pt x="334010" y="386195"/>
                        <a:pt x="495300" y="219825"/>
                      </a:cubicBezTo>
                      <a:cubicBezTo>
                        <a:pt x="656590" y="53455"/>
                        <a:pt x="773430" y="-88785"/>
                        <a:pt x="967740" y="67425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9" name="Forme libre : forme 128">
                  <a:extLst>
                    <a:ext uri="{FF2B5EF4-FFF2-40B4-BE49-F238E27FC236}">
                      <a16:creationId xmlns:a16="http://schemas.microsoft.com/office/drawing/2014/main" id="{82954DA2-C7BA-4D94-8576-99B6C664A934}"/>
                    </a:ext>
                  </a:extLst>
                </p:cNvPr>
                <p:cNvSpPr/>
                <p:nvPr/>
              </p:nvSpPr>
              <p:spPr>
                <a:xfrm>
                  <a:off x="4206240" y="2430780"/>
                  <a:ext cx="891540" cy="800100"/>
                </a:xfrm>
                <a:custGeom>
                  <a:avLst/>
                  <a:gdLst>
                    <a:gd name="connsiteX0" fmla="*/ 0 w 891540"/>
                    <a:gd name="connsiteY0" fmla="*/ 800100 h 800100"/>
                    <a:gd name="connsiteX1" fmla="*/ 579120 w 891540"/>
                    <a:gd name="connsiteY1" fmla="*/ 137160 h 800100"/>
                    <a:gd name="connsiteX2" fmla="*/ 891540 w 891540"/>
                    <a:gd name="connsiteY2" fmla="*/ 0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800100">
                      <a:moveTo>
                        <a:pt x="0" y="800100"/>
                      </a:moveTo>
                      <a:cubicBezTo>
                        <a:pt x="215265" y="535305"/>
                        <a:pt x="430530" y="270510"/>
                        <a:pt x="579120" y="137160"/>
                      </a:cubicBezTo>
                      <a:cubicBezTo>
                        <a:pt x="727710" y="3810"/>
                        <a:pt x="809625" y="1905"/>
                        <a:pt x="891540" y="0"/>
                      </a:cubicBezTo>
                    </a:path>
                  </a:pathLst>
                </a:custGeom>
                <a:noFill/>
                <a:ln>
                  <a:solidFill>
                    <a:srgbClr val="2F528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19" name="Groupe 118">
                <a:extLst>
                  <a:ext uri="{FF2B5EF4-FFF2-40B4-BE49-F238E27FC236}">
                    <a16:creationId xmlns:a16="http://schemas.microsoft.com/office/drawing/2014/main" id="{949F9003-6C63-45A1-85E5-6EE73A487580}"/>
                  </a:ext>
                </a:extLst>
              </p:cNvPr>
              <p:cNvGrpSpPr/>
              <p:nvPr/>
            </p:nvGrpSpPr>
            <p:grpSpPr>
              <a:xfrm flipV="1">
                <a:off x="4191000" y="3226185"/>
                <a:ext cx="967740" cy="1325700"/>
                <a:chOff x="6804326" y="2237501"/>
                <a:chExt cx="967740" cy="1201808"/>
              </a:xfrm>
            </p:grpSpPr>
            <p:sp>
              <p:nvSpPr>
                <p:cNvPr id="124" name="Forme libre : forme 123">
                  <a:extLst>
                    <a:ext uri="{FF2B5EF4-FFF2-40B4-BE49-F238E27FC236}">
                      <a16:creationId xmlns:a16="http://schemas.microsoft.com/office/drawing/2014/main" id="{B26FF685-AB96-47DD-8517-D5BAA52E7264}"/>
                    </a:ext>
                  </a:extLst>
                </p:cNvPr>
                <p:cNvSpPr/>
                <p:nvPr/>
              </p:nvSpPr>
              <p:spPr>
                <a:xfrm>
                  <a:off x="6804326" y="2237501"/>
                  <a:ext cx="891540" cy="1186568"/>
                </a:xfrm>
                <a:custGeom>
                  <a:avLst/>
                  <a:gdLst>
                    <a:gd name="connsiteX0" fmla="*/ 0 w 891540"/>
                    <a:gd name="connsiteY0" fmla="*/ 1186568 h 1186568"/>
                    <a:gd name="connsiteX1" fmla="*/ 396240 w 891540"/>
                    <a:gd name="connsiteY1" fmla="*/ 127388 h 1186568"/>
                    <a:gd name="connsiteX2" fmla="*/ 891540 w 891540"/>
                    <a:gd name="connsiteY2" fmla="*/ 20708 h 1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1186568">
                      <a:moveTo>
                        <a:pt x="0" y="1186568"/>
                      </a:moveTo>
                      <a:cubicBezTo>
                        <a:pt x="123825" y="754133"/>
                        <a:pt x="247650" y="321698"/>
                        <a:pt x="396240" y="127388"/>
                      </a:cubicBezTo>
                      <a:cubicBezTo>
                        <a:pt x="544830" y="-66922"/>
                        <a:pt x="772160" y="18168"/>
                        <a:pt x="891540" y="207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5" name="Forme libre : forme 124">
                  <a:extLst>
                    <a:ext uri="{FF2B5EF4-FFF2-40B4-BE49-F238E27FC236}">
                      <a16:creationId xmlns:a16="http://schemas.microsoft.com/office/drawing/2014/main" id="{17899744-F1D6-4416-B90F-DFD1F7705002}"/>
                    </a:ext>
                  </a:extLst>
                </p:cNvPr>
                <p:cNvSpPr/>
                <p:nvPr/>
              </p:nvSpPr>
              <p:spPr>
                <a:xfrm>
                  <a:off x="6804326" y="2366044"/>
                  <a:ext cx="967740" cy="1065645"/>
                </a:xfrm>
                <a:custGeom>
                  <a:avLst/>
                  <a:gdLst>
                    <a:gd name="connsiteX0" fmla="*/ 0 w 967740"/>
                    <a:gd name="connsiteY0" fmla="*/ 1065645 h 1065645"/>
                    <a:gd name="connsiteX1" fmla="*/ 495300 w 967740"/>
                    <a:gd name="connsiteY1" fmla="*/ 219825 h 1065645"/>
                    <a:gd name="connsiteX2" fmla="*/ 967740 w 967740"/>
                    <a:gd name="connsiteY2" fmla="*/ 67425 h 106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7740" h="1065645">
                      <a:moveTo>
                        <a:pt x="0" y="1065645"/>
                      </a:moveTo>
                      <a:cubicBezTo>
                        <a:pt x="167005" y="725920"/>
                        <a:pt x="334010" y="386195"/>
                        <a:pt x="495300" y="219825"/>
                      </a:cubicBezTo>
                      <a:cubicBezTo>
                        <a:pt x="656590" y="53455"/>
                        <a:pt x="773430" y="-88785"/>
                        <a:pt x="967740" y="67425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26" name="Forme libre : forme 125">
                  <a:extLst>
                    <a:ext uri="{FF2B5EF4-FFF2-40B4-BE49-F238E27FC236}">
                      <a16:creationId xmlns:a16="http://schemas.microsoft.com/office/drawing/2014/main" id="{C3A61C1F-C3DC-4D5B-8ADD-657D0D0E97C9}"/>
                    </a:ext>
                  </a:extLst>
                </p:cNvPr>
                <p:cNvSpPr/>
                <p:nvPr/>
              </p:nvSpPr>
              <p:spPr>
                <a:xfrm>
                  <a:off x="6819566" y="2639209"/>
                  <a:ext cx="891540" cy="800100"/>
                </a:xfrm>
                <a:custGeom>
                  <a:avLst/>
                  <a:gdLst>
                    <a:gd name="connsiteX0" fmla="*/ 0 w 891540"/>
                    <a:gd name="connsiteY0" fmla="*/ 800100 h 800100"/>
                    <a:gd name="connsiteX1" fmla="*/ 579120 w 891540"/>
                    <a:gd name="connsiteY1" fmla="*/ 137160 h 800100"/>
                    <a:gd name="connsiteX2" fmla="*/ 891540 w 891540"/>
                    <a:gd name="connsiteY2" fmla="*/ 0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800100">
                      <a:moveTo>
                        <a:pt x="0" y="800100"/>
                      </a:moveTo>
                      <a:cubicBezTo>
                        <a:pt x="215265" y="535305"/>
                        <a:pt x="430530" y="270510"/>
                        <a:pt x="579120" y="137160"/>
                      </a:cubicBezTo>
                      <a:cubicBezTo>
                        <a:pt x="727710" y="3810"/>
                        <a:pt x="809625" y="1905"/>
                        <a:pt x="891540" y="0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20" name="Groupe 119">
                <a:extLst>
                  <a:ext uri="{FF2B5EF4-FFF2-40B4-BE49-F238E27FC236}">
                    <a16:creationId xmlns:a16="http://schemas.microsoft.com/office/drawing/2014/main" id="{F4EE198B-132E-49ED-A375-3683519231B4}"/>
                  </a:ext>
                </a:extLst>
              </p:cNvPr>
              <p:cNvGrpSpPr/>
              <p:nvPr/>
            </p:nvGrpSpPr>
            <p:grpSpPr>
              <a:xfrm>
                <a:off x="4206240" y="3055620"/>
                <a:ext cx="895045" cy="362772"/>
                <a:chOff x="4206240" y="3055620"/>
                <a:chExt cx="895045" cy="362772"/>
              </a:xfrm>
            </p:grpSpPr>
            <p:cxnSp>
              <p:nvCxnSpPr>
                <p:cNvPr id="121" name="Connecteur droit 120">
                  <a:extLst>
                    <a:ext uri="{FF2B5EF4-FFF2-40B4-BE49-F238E27FC236}">
                      <a16:creationId xmlns:a16="http://schemas.microsoft.com/office/drawing/2014/main" id="{8B50153A-D903-4DA6-8398-0596F1C9E60E}"/>
                    </a:ext>
                  </a:extLst>
                </p:cNvPr>
                <p:cNvCxnSpPr>
                  <a:stCxn id="126" idx="0"/>
                </p:cNvCxnSpPr>
                <p:nvPr/>
              </p:nvCxnSpPr>
              <p:spPr>
                <a:xfrm flipV="1">
                  <a:off x="4206240" y="3055620"/>
                  <a:ext cx="876300" cy="170565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Connecteur droit 121">
                  <a:extLst>
                    <a:ext uri="{FF2B5EF4-FFF2-40B4-BE49-F238E27FC236}">
                      <a16:creationId xmlns:a16="http://schemas.microsoft.com/office/drawing/2014/main" id="{A3A43983-C364-4E61-8C41-39CA2DB1289C}"/>
                    </a:ext>
                  </a:extLst>
                </p:cNvPr>
                <p:cNvCxnSpPr>
                  <a:stCxn id="126" idx="0"/>
                  <a:endCxn id="131" idx="1"/>
                </p:cNvCxnSpPr>
                <p:nvPr/>
              </p:nvCxnSpPr>
              <p:spPr>
                <a:xfrm>
                  <a:off x="4206240" y="3226185"/>
                  <a:ext cx="885461" cy="20080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Connecteur droit 122">
                  <a:extLst>
                    <a:ext uri="{FF2B5EF4-FFF2-40B4-BE49-F238E27FC236}">
                      <a16:creationId xmlns:a16="http://schemas.microsoft.com/office/drawing/2014/main" id="{25AB3231-DAD6-4796-967A-7505E190632A}"/>
                    </a:ext>
                  </a:extLst>
                </p:cNvPr>
                <p:cNvCxnSpPr>
                  <a:stCxn id="129" idx="0"/>
                </p:cNvCxnSpPr>
                <p:nvPr/>
              </p:nvCxnSpPr>
              <p:spPr>
                <a:xfrm>
                  <a:off x="4206240" y="3230880"/>
                  <a:ext cx="895045" cy="187512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5" name="Groupe 104">
              <a:extLst>
                <a:ext uri="{FF2B5EF4-FFF2-40B4-BE49-F238E27FC236}">
                  <a16:creationId xmlns:a16="http://schemas.microsoft.com/office/drawing/2014/main" id="{6711C04D-B930-4A1E-8D4C-7F69F5DE3FA1}"/>
                </a:ext>
              </a:extLst>
            </p:cNvPr>
            <p:cNvGrpSpPr/>
            <p:nvPr/>
          </p:nvGrpSpPr>
          <p:grpSpPr>
            <a:xfrm flipH="1">
              <a:off x="5924768" y="2054257"/>
              <a:ext cx="967740" cy="2522813"/>
              <a:chOff x="4191000" y="2029072"/>
              <a:chExt cx="967740" cy="2522813"/>
            </a:xfrm>
          </p:grpSpPr>
          <p:grpSp>
            <p:nvGrpSpPr>
              <p:cNvPr id="106" name="Groupe 105">
                <a:extLst>
                  <a:ext uri="{FF2B5EF4-FFF2-40B4-BE49-F238E27FC236}">
                    <a16:creationId xmlns:a16="http://schemas.microsoft.com/office/drawing/2014/main" id="{989F4CCE-B4C6-4146-B4B7-24C8B05BD38F}"/>
                  </a:ext>
                </a:extLst>
              </p:cNvPr>
              <p:cNvGrpSpPr/>
              <p:nvPr/>
            </p:nvGrpSpPr>
            <p:grpSpPr>
              <a:xfrm>
                <a:off x="4191000" y="2029072"/>
                <a:ext cx="967740" cy="1201808"/>
                <a:chOff x="4191000" y="2029072"/>
                <a:chExt cx="967740" cy="1201808"/>
              </a:xfrm>
            </p:grpSpPr>
            <p:sp>
              <p:nvSpPr>
                <p:cNvPr id="115" name="Forme libre : forme 114">
                  <a:extLst>
                    <a:ext uri="{FF2B5EF4-FFF2-40B4-BE49-F238E27FC236}">
                      <a16:creationId xmlns:a16="http://schemas.microsoft.com/office/drawing/2014/main" id="{9C16CFA1-73CE-4B02-901A-55229B18C742}"/>
                    </a:ext>
                  </a:extLst>
                </p:cNvPr>
                <p:cNvSpPr/>
                <p:nvPr/>
              </p:nvSpPr>
              <p:spPr>
                <a:xfrm>
                  <a:off x="4191000" y="2029072"/>
                  <a:ext cx="891540" cy="1186568"/>
                </a:xfrm>
                <a:custGeom>
                  <a:avLst/>
                  <a:gdLst>
                    <a:gd name="connsiteX0" fmla="*/ 0 w 891540"/>
                    <a:gd name="connsiteY0" fmla="*/ 1186568 h 1186568"/>
                    <a:gd name="connsiteX1" fmla="*/ 396240 w 891540"/>
                    <a:gd name="connsiteY1" fmla="*/ 127388 h 1186568"/>
                    <a:gd name="connsiteX2" fmla="*/ 891540 w 891540"/>
                    <a:gd name="connsiteY2" fmla="*/ 20708 h 1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1186568">
                      <a:moveTo>
                        <a:pt x="0" y="1186568"/>
                      </a:moveTo>
                      <a:cubicBezTo>
                        <a:pt x="123825" y="754133"/>
                        <a:pt x="247650" y="321698"/>
                        <a:pt x="396240" y="127388"/>
                      </a:cubicBezTo>
                      <a:cubicBezTo>
                        <a:pt x="544830" y="-66922"/>
                        <a:pt x="772160" y="18168"/>
                        <a:pt x="891540" y="207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Forme libre : forme 115">
                  <a:extLst>
                    <a:ext uri="{FF2B5EF4-FFF2-40B4-BE49-F238E27FC236}">
                      <a16:creationId xmlns:a16="http://schemas.microsoft.com/office/drawing/2014/main" id="{8C27E86D-2EC3-4287-900C-0324869C4015}"/>
                    </a:ext>
                  </a:extLst>
                </p:cNvPr>
                <p:cNvSpPr/>
                <p:nvPr/>
              </p:nvSpPr>
              <p:spPr>
                <a:xfrm>
                  <a:off x="4191000" y="2157615"/>
                  <a:ext cx="967740" cy="1065645"/>
                </a:xfrm>
                <a:custGeom>
                  <a:avLst/>
                  <a:gdLst>
                    <a:gd name="connsiteX0" fmla="*/ 0 w 967740"/>
                    <a:gd name="connsiteY0" fmla="*/ 1065645 h 1065645"/>
                    <a:gd name="connsiteX1" fmla="*/ 495300 w 967740"/>
                    <a:gd name="connsiteY1" fmla="*/ 219825 h 1065645"/>
                    <a:gd name="connsiteX2" fmla="*/ 967740 w 967740"/>
                    <a:gd name="connsiteY2" fmla="*/ 67425 h 106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7740" h="1065645">
                      <a:moveTo>
                        <a:pt x="0" y="1065645"/>
                      </a:moveTo>
                      <a:cubicBezTo>
                        <a:pt x="167005" y="725920"/>
                        <a:pt x="334010" y="386195"/>
                        <a:pt x="495300" y="219825"/>
                      </a:cubicBezTo>
                      <a:cubicBezTo>
                        <a:pt x="656590" y="53455"/>
                        <a:pt x="773430" y="-88785"/>
                        <a:pt x="967740" y="67425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7" name="Forme libre : forme 116">
                  <a:extLst>
                    <a:ext uri="{FF2B5EF4-FFF2-40B4-BE49-F238E27FC236}">
                      <a16:creationId xmlns:a16="http://schemas.microsoft.com/office/drawing/2014/main" id="{6D477868-EEB1-40E6-B34A-00C05A8632A6}"/>
                    </a:ext>
                  </a:extLst>
                </p:cNvPr>
                <p:cNvSpPr/>
                <p:nvPr/>
              </p:nvSpPr>
              <p:spPr>
                <a:xfrm>
                  <a:off x="4206240" y="2430780"/>
                  <a:ext cx="891540" cy="800100"/>
                </a:xfrm>
                <a:custGeom>
                  <a:avLst/>
                  <a:gdLst>
                    <a:gd name="connsiteX0" fmla="*/ 0 w 891540"/>
                    <a:gd name="connsiteY0" fmla="*/ 800100 h 800100"/>
                    <a:gd name="connsiteX1" fmla="*/ 579120 w 891540"/>
                    <a:gd name="connsiteY1" fmla="*/ 137160 h 800100"/>
                    <a:gd name="connsiteX2" fmla="*/ 891540 w 891540"/>
                    <a:gd name="connsiteY2" fmla="*/ 0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800100">
                      <a:moveTo>
                        <a:pt x="0" y="800100"/>
                      </a:moveTo>
                      <a:cubicBezTo>
                        <a:pt x="215265" y="535305"/>
                        <a:pt x="430530" y="270510"/>
                        <a:pt x="579120" y="137160"/>
                      </a:cubicBezTo>
                      <a:cubicBezTo>
                        <a:pt x="727710" y="3810"/>
                        <a:pt x="809625" y="1905"/>
                        <a:pt x="891540" y="0"/>
                      </a:cubicBezTo>
                    </a:path>
                  </a:pathLst>
                </a:custGeom>
                <a:noFill/>
                <a:ln>
                  <a:solidFill>
                    <a:srgbClr val="2F528F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07" name="Groupe 106">
                <a:extLst>
                  <a:ext uri="{FF2B5EF4-FFF2-40B4-BE49-F238E27FC236}">
                    <a16:creationId xmlns:a16="http://schemas.microsoft.com/office/drawing/2014/main" id="{12E19274-877B-4EE7-A990-35A05270A069}"/>
                  </a:ext>
                </a:extLst>
              </p:cNvPr>
              <p:cNvGrpSpPr/>
              <p:nvPr/>
            </p:nvGrpSpPr>
            <p:grpSpPr>
              <a:xfrm flipV="1">
                <a:off x="4191000" y="3226185"/>
                <a:ext cx="967740" cy="1325700"/>
                <a:chOff x="6804326" y="2237501"/>
                <a:chExt cx="967740" cy="1201808"/>
              </a:xfrm>
            </p:grpSpPr>
            <p:sp>
              <p:nvSpPr>
                <p:cNvPr id="112" name="Forme libre : forme 111">
                  <a:extLst>
                    <a:ext uri="{FF2B5EF4-FFF2-40B4-BE49-F238E27FC236}">
                      <a16:creationId xmlns:a16="http://schemas.microsoft.com/office/drawing/2014/main" id="{A9BC4CA3-8E27-45F2-A376-D4E3BC10F48D}"/>
                    </a:ext>
                  </a:extLst>
                </p:cNvPr>
                <p:cNvSpPr/>
                <p:nvPr/>
              </p:nvSpPr>
              <p:spPr>
                <a:xfrm>
                  <a:off x="6804326" y="2237501"/>
                  <a:ext cx="891540" cy="1186568"/>
                </a:xfrm>
                <a:custGeom>
                  <a:avLst/>
                  <a:gdLst>
                    <a:gd name="connsiteX0" fmla="*/ 0 w 891540"/>
                    <a:gd name="connsiteY0" fmla="*/ 1186568 h 1186568"/>
                    <a:gd name="connsiteX1" fmla="*/ 396240 w 891540"/>
                    <a:gd name="connsiteY1" fmla="*/ 127388 h 1186568"/>
                    <a:gd name="connsiteX2" fmla="*/ 891540 w 891540"/>
                    <a:gd name="connsiteY2" fmla="*/ 20708 h 11865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1186568">
                      <a:moveTo>
                        <a:pt x="0" y="1186568"/>
                      </a:moveTo>
                      <a:cubicBezTo>
                        <a:pt x="123825" y="754133"/>
                        <a:pt x="247650" y="321698"/>
                        <a:pt x="396240" y="127388"/>
                      </a:cubicBezTo>
                      <a:cubicBezTo>
                        <a:pt x="544830" y="-66922"/>
                        <a:pt x="772160" y="18168"/>
                        <a:pt x="891540" y="20708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3" name="Forme libre : forme 112">
                  <a:extLst>
                    <a:ext uri="{FF2B5EF4-FFF2-40B4-BE49-F238E27FC236}">
                      <a16:creationId xmlns:a16="http://schemas.microsoft.com/office/drawing/2014/main" id="{1F15FD3E-275D-469F-B787-281F7D5982D2}"/>
                    </a:ext>
                  </a:extLst>
                </p:cNvPr>
                <p:cNvSpPr/>
                <p:nvPr/>
              </p:nvSpPr>
              <p:spPr>
                <a:xfrm>
                  <a:off x="6804326" y="2366044"/>
                  <a:ext cx="967740" cy="1065645"/>
                </a:xfrm>
                <a:custGeom>
                  <a:avLst/>
                  <a:gdLst>
                    <a:gd name="connsiteX0" fmla="*/ 0 w 967740"/>
                    <a:gd name="connsiteY0" fmla="*/ 1065645 h 1065645"/>
                    <a:gd name="connsiteX1" fmla="*/ 495300 w 967740"/>
                    <a:gd name="connsiteY1" fmla="*/ 219825 h 1065645"/>
                    <a:gd name="connsiteX2" fmla="*/ 967740 w 967740"/>
                    <a:gd name="connsiteY2" fmla="*/ 67425 h 10656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967740" h="1065645">
                      <a:moveTo>
                        <a:pt x="0" y="1065645"/>
                      </a:moveTo>
                      <a:cubicBezTo>
                        <a:pt x="167005" y="725920"/>
                        <a:pt x="334010" y="386195"/>
                        <a:pt x="495300" y="219825"/>
                      </a:cubicBezTo>
                      <a:cubicBezTo>
                        <a:pt x="656590" y="53455"/>
                        <a:pt x="773430" y="-88785"/>
                        <a:pt x="967740" y="67425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Forme libre : forme 113">
                  <a:extLst>
                    <a:ext uri="{FF2B5EF4-FFF2-40B4-BE49-F238E27FC236}">
                      <a16:creationId xmlns:a16="http://schemas.microsoft.com/office/drawing/2014/main" id="{C78C0F32-FD15-4D51-AFC6-9F85A85ACF1F}"/>
                    </a:ext>
                  </a:extLst>
                </p:cNvPr>
                <p:cNvSpPr/>
                <p:nvPr/>
              </p:nvSpPr>
              <p:spPr>
                <a:xfrm>
                  <a:off x="6819566" y="2639209"/>
                  <a:ext cx="891540" cy="800100"/>
                </a:xfrm>
                <a:custGeom>
                  <a:avLst/>
                  <a:gdLst>
                    <a:gd name="connsiteX0" fmla="*/ 0 w 891540"/>
                    <a:gd name="connsiteY0" fmla="*/ 800100 h 800100"/>
                    <a:gd name="connsiteX1" fmla="*/ 579120 w 891540"/>
                    <a:gd name="connsiteY1" fmla="*/ 137160 h 800100"/>
                    <a:gd name="connsiteX2" fmla="*/ 891540 w 891540"/>
                    <a:gd name="connsiteY2" fmla="*/ 0 h 800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891540" h="800100">
                      <a:moveTo>
                        <a:pt x="0" y="800100"/>
                      </a:moveTo>
                      <a:cubicBezTo>
                        <a:pt x="215265" y="535305"/>
                        <a:pt x="430530" y="270510"/>
                        <a:pt x="579120" y="137160"/>
                      </a:cubicBezTo>
                      <a:cubicBezTo>
                        <a:pt x="727710" y="3810"/>
                        <a:pt x="809625" y="1905"/>
                        <a:pt x="891540" y="0"/>
                      </a:cubicBezTo>
                    </a:path>
                  </a:pathLst>
                </a:cu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08" name="Groupe 107">
                <a:extLst>
                  <a:ext uri="{FF2B5EF4-FFF2-40B4-BE49-F238E27FC236}">
                    <a16:creationId xmlns:a16="http://schemas.microsoft.com/office/drawing/2014/main" id="{5A762B50-8F2A-4D71-8C17-0E573B2DB328}"/>
                  </a:ext>
                </a:extLst>
              </p:cNvPr>
              <p:cNvGrpSpPr/>
              <p:nvPr/>
            </p:nvGrpSpPr>
            <p:grpSpPr>
              <a:xfrm>
                <a:off x="4206240" y="3055620"/>
                <a:ext cx="895045" cy="362772"/>
                <a:chOff x="4206240" y="3055620"/>
                <a:chExt cx="895045" cy="362772"/>
              </a:xfrm>
            </p:grpSpPr>
            <p:cxnSp>
              <p:nvCxnSpPr>
                <p:cNvPr id="109" name="Connecteur droit 108">
                  <a:extLst>
                    <a:ext uri="{FF2B5EF4-FFF2-40B4-BE49-F238E27FC236}">
                      <a16:creationId xmlns:a16="http://schemas.microsoft.com/office/drawing/2014/main" id="{489A3E38-F183-45AC-A616-64A215EF4DD2}"/>
                    </a:ext>
                  </a:extLst>
                </p:cNvPr>
                <p:cNvCxnSpPr>
                  <a:stCxn id="114" idx="0"/>
                </p:cNvCxnSpPr>
                <p:nvPr/>
              </p:nvCxnSpPr>
              <p:spPr>
                <a:xfrm flipV="1">
                  <a:off x="4206240" y="3055620"/>
                  <a:ext cx="876300" cy="170565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Connecteur droit 109">
                  <a:extLst>
                    <a:ext uri="{FF2B5EF4-FFF2-40B4-BE49-F238E27FC236}">
                      <a16:creationId xmlns:a16="http://schemas.microsoft.com/office/drawing/2014/main" id="{9315B4F3-6E37-4582-AC79-2C0629FD02A9}"/>
                    </a:ext>
                  </a:extLst>
                </p:cNvPr>
                <p:cNvCxnSpPr>
                  <a:stCxn id="114" idx="0"/>
                </p:cNvCxnSpPr>
                <p:nvPr/>
              </p:nvCxnSpPr>
              <p:spPr>
                <a:xfrm>
                  <a:off x="4206240" y="3226185"/>
                  <a:ext cx="885461" cy="20080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Connecteur droit 110">
                  <a:extLst>
                    <a:ext uri="{FF2B5EF4-FFF2-40B4-BE49-F238E27FC236}">
                      <a16:creationId xmlns:a16="http://schemas.microsoft.com/office/drawing/2014/main" id="{EDB38820-C8DD-45CE-99D8-33CF3FCB8154}"/>
                    </a:ext>
                  </a:extLst>
                </p:cNvPr>
                <p:cNvCxnSpPr>
                  <a:stCxn id="117" idx="0"/>
                </p:cNvCxnSpPr>
                <p:nvPr/>
              </p:nvCxnSpPr>
              <p:spPr>
                <a:xfrm>
                  <a:off x="4206240" y="3230880"/>
                  <a:ext cx="895045" cy="187512"/>
                </a:xfrm>
                <a:prstGeom prst="line">
                  <a:avLst/>
                </a:prstGeom>
                <a:ln w="12700">
                  <a:solidFill>
                    <a:srgbClr val="2F528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cxnSp>
        <p:nvCxnSpPr>
          <p:cNvPr id="42" name="Connecteur : en angle 41">
            <a:extLst>
              <a:ext uri="{FF2B5EF4-FFF2-40B4-BE49-F238E27FC236}">
                <a16:creationId xmlns:a16="http://schemas.microsoft.com/office/drawing/2014/main" id="{843EE97D-4CAC-40CF-B220-8926008F3079}"/>
              </a:ext>
            </a:extLst>
          </p:cNvPr>
          <p:cNvCxnSpPr>
            <a:stCxn id="6" idx="0"/>
            <a:endCxn id="1028" idx="2"/>
          </p:cNvCxnSpPr>
          <p:nvPr/>
        </p:nvCxnSpPr>
        <p:spPr>
          <a:xfrm rot="5400000" flipH="1" flipV="1">
            <a:off x="573982" y="3691427"/>
            <a:ext cx="1669787" cy="5779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Shape 114">
            <a:extLst>
              <a:ext uri="{FF2B5EF4-FFF2-40B4-BE49-F238E27FC236}">
                <a16:creationId xmlns:a16="http://schemas.microsoft.com/office/drawing/2014/main" id="{1EE1FF9B-DA83-4ADB-AB04-6CEEC63724A9}"/>
              </a:ext>
            </a:extLst>
          </p:cNvPr>
          <p:cNvSpPr txBox="1">
            <a:spLocks/>
          </p:cNvSpPr>
          <p:nvPr/>
        </p:nvSpPr>
        <p:spPr>
          <a:xfrm>
            <a:off x="311326" y="6100451"/>
            <a:ext cx="1621724" cy="66787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CH" sz="2000" dirty="0">
                <a:latin typeface="Helvetica Neue" panose="020B0604020202020204" charset="0"/>
              </a:rPr>
              <a:t>PC</a:t>
            </a:r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70886D6-97A9-459D-A984-1FF7D8E9B8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13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678221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 : coins arrondis 84">
            <a:extLst>
              <a:ext uri="{FF2B5EF4-FFF2-40B4-BE49-F238E27FC236}">
                <a16:creationId xmlns:a16="http://schemas.microsoft.com/office/drawing/2014/main" id="{A134D281-F4F8-4C9B-83CD-9F0FA7E46D86}"/>
              </a:ext>
            </a:extLst>
          </p:cNvPr>
          <p:cNvSpPr/>
          <p:nvPr/>
        </p:nvSpPr>
        <p:spPr>
          <a:xfrm>
            <a:off x="5240638" y="3131646"/>
            <a:ext cx="3448238" cy="953314"/>
          </a:xfrm>
          <a:prstGeom prst="roundRect">
            <a:avLst/>
          </a:prstGeom>
          <a:solidFill>
            <a:srgbClr val="EFEFEF"/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0" name="Rectangle : coins arrondis 69">
            <a:extLst>
              <a:ext uri="{FF2B5EF4-FFF2-40B4-BE49-F238E27FC236}">
                <a16:creationId xmlns:a16="http://schemas.microsoft.com/office/drawing/2014/main" id="{FC20560B-A84D-40C0-B521-8283E28F8C76}"/>
              </a:ext>
            </a:extLst>
          </p:cNvPr>
          <p:cNvSpPr/>
          <p:nvPr/>
        </p:nvSpPr>
        <p:spPr>
          <a:xfrm>
            <a:off x="382068" y="3159365"/>
            <a:ext cx="3448238" cy="953314"/>
          </a:xfrm>
          <a:prstGeom prst="roundRect">
            <a:avLst/>
          </a:prstGeom>
          <a:solidFill>
            <a:srgbClr val="EFEFEF"/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First experiment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25" name="Shape 88">
            <a:extLst>
              <a:ext uri="{FF2B5EF4-FFF2-40B4-BE49-F238E27FC236}">
                <a16:creationId xmlns:a16="http://schemas.microsoft.com/office/drawing/2014/main" id="{6CC27A90-BF0E-4610-9EFC-BF8FFDAFF09E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" name="Shape 89">
            <a:extLst>
              <a:ext uri="{FF2B5EF4-FFF2-40B4-BE49-F238E27FC236}">
                <a16:creationId xmlns:a16="http://schemas.microsoft.com/office/drawing/2014/main" id="{7586A3A9-D850-43F4-9D4D-D33624A2459C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28" name="Shape 90">
              <a:extLst>
                <a:ext uri="{FF2B5EF4-FFF2-40B4-BE49-F238E27FC236}">
                  <a16:creationId xmlns:a16="http://schemas.microsoft.com/office/drawing/2014/main" id="{11B88F82-2A81-4798-9906-2BF0833C944B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9" name="Shape 91">
              <a:extLst>
                <a:ext uri="{FF2B5EF4-FFF2-40B4-BE49-F238E27FC236}">
                  <a16:creationId xmlns:a16="http://schemas.microsoft.com/office/drawing/2014/main" id="{38617995-5CEF-436E-884B-86409D1A6E69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" name="Shape 92">
            <a:extLst>
              <a:ext uri="{FF2B5EF4-FFF2-40B4-BE49-F238E27FC236}">
                <a16:creationId xmlns:a16="http://schemas.microsoft.com/office/drawing/2014/main" id="{CB66D3D2-FB58-4A8F-BC54-21DC13A1ADBE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32" name="Shape 93">
              <a:extLst>
                <a:ext uri="{FF2B5EF4-FFF2-40B4-BE49-F238E27FC236}">
                  <a16:creationId xmlns:a16="http://schemas.microsoft.com/office/drawing/2014/main" id="{C4E298A3-0679-4115-916E-439A8D282C6F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104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" name="Shape 94">
              <a:extLst>
                <a:ext uri="{FF2B5EF4-FFF2-40B4-BE49-F238E27FC236}">
                  <a16:creationId xmlns:a16="http://schemas.microsoft.com/office/drawing/2014/main" id="{0D83C428-9CB9-47DF-B0E2-827371652318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5" name="Shape 101">
            <a:extLst>
              <a:ext uri="{FF2B5EF4-FFF2-40B4-BE49-F238E27FC236}">
                <a16:creationId xmlns:a16="http://schemas.microsoft.com/office/drawing/2014/main" id="{C2E9C63C-628C-428E-AAD6-7C63533DC330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36" name="Shape 102">
              <a:extLst>
                <a:ext uri="{FF2B5EF4-FFF2-40B4-BE49-F238E27FC236}">
                  <a16:creationId xmlns:a16="http://schemas.microsoft.com/office/drawing/2014/main" id="{6D1C1DDD-3183-4C8D-A395-80F1C9E96BB4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8" name="Shape 103">
              <a:extLst>
                <a:ext uri="{FF2B5EF4-FFF2-40B4-BE49-F238E27FC236}">
                  <a16:creationId xmlns:a16="http://schemas.microsoft.com/office/drawing/2014/main" id="{725781E6-0CE4-46F5-B67B-3B34F2CF3B68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39" name="Shape 114">
            <a:extLst>
              <a:ext uri="{FF2B5EF4-FFF2-40B4-BE49-F238E27FC236}">
                <a16:creationId xmlns:a16="http://schemas.microsoft.com/office/drawing/2014/main" id="{D0C8DD14-F915-49A7-B418-B5CD42163D7E}"/>
              </a:ext>
            </a:extLst>
          </p:cNvPr>
          <p:cNvSpPr txBox="1">
            <a:spLocks/>
          </p:cNvSpPr>
          <p:nvPr/>
        </p:nvSpPr>
        <p:spPr>
          <a:xfrm>
            <a:off x="957928" y="1898401"/>
            <a:ext cx="3351601" cy="104938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List of </a:t>
            </a:r>
            <a:r>
              <a:rPr lang="fr-CH" dirty="0" err="1">
                <a:latin typeface="Helvetica Neue" panose="020B0604020202020204" charset="0"/>
              </a:rPr>
              <a:t>random</a:t>
            </a:r>
            <a:r>
              <a:rPr lang="fr-CH" dirty="0">
                <a:latin typeface="Helvetica Neue" panose="020B0604020202020204" charset="0"/>
              </a:rPr>
              <a:t> directions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619FC9C6-AC8F-4DE8-AE4C-F0EE3FC22D13}"/>
              </a:ext>
            </a:extLst>
          </p:cNvPr>
          <p:cNvCxnSpPr>
            <a:cxnSpLocks/>
          </p:cNvCxnSpPr>
          <p:nvPr/>
        </p:nvCxnSpPr>
        <p:spPr>
          <a:xfrm flipH="1">
            <a:off x="536689" y="3370304"/>
            <a:ext cx="606198" cy="619173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Connecteur droit avec flèche 63">
            <a:extLst>
              <a:ext uri="{FF2B5EF4-FFF2-40B4-BE49-F238E27FC236}">
                <a16:creationId xmlns:a16="http://schemas.microsoft.com/office/drawing/2014/main" id="{BD525F14-DCF5-4F3A-B34D-EEEEF70A355B}"/>
              </a:ext>
            </a:extLst>
          </p:cNvPr>
          <p:cNvCxnSpPr>
            <a:cxnSpLocks/>
          </p:cNvCxnSpPr>
          <p:nvPr/>
        </p:nvCxnSpPr>
        <p:spPr>
          <a:xfrm flipV="1">
            <a:off x="1910715" y="3315935"/>
            <a:ext cx="594876" cy="607609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necteur droit avec flèche 66">
            <a:extLst>
              <a:ext uri="{FF2B5EF4-FFF2-40B4-BE49-F238E27FC236}">
                <a16:creationId xmlns:a16="http://schemas.microsoft.com/office/drawing/2014/main" id="{50A1F1B8-5726-4393-BED6-A41483C8D897}"/>
              </a:ext>
            </a:extLst>
          </p:cNvPr>
          <p:cNvCxnSpPr>
            <a:cxnSpLocks/>
          </p:cNvCxnSpPr>
          <p:nvPr/>
        </p:nvCxnSpPr>
        <p:spPr>
          <a:xfrm flipV="1">
            <a:off x="1484950" y="3226710"/>
            <a:ext cx="0" cy="785867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Connecteur droit avec flèche 68">
            <a:extLst>
              <a:ext uri="{FF2B5EF4-FFF2-40B4-BE49-F238E27FC236}">
                <a16:creationId xmlns:a16="http://schemas.microsoft.com/office/drawing/2014/main" id="{A914F2A0-2096-4AF8-A785-45D7B81802CF}"/>
              </a:ext>
            </a:extLst>
          </p:cNvPr>
          <p:cNvCxnSpPr>
            <a:cxnSpLocks/>
          </p:cNvCxnSpPr>
          <p:nvPr/>
        </p:nvCxnSpPr>
        <p:spPr>
          <a:xfrm flipH="1" flipV="1">
            <a:off x="2821022" y="3623614"/>
            <a:ext cx="944402" cy="1"/>
          </a:xfrm>
          <a:prstGeom prst="straightConnector1">
            <a:avLst/>
          </a:prstGeom>
          <a:ln w="5715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Shape 114">
            <a:extLst>
              <a:ext uri="{FF2B5EF4-FFF2-40B4-BE49-F238E27FC236}">
                <a16:creationId xmlns:a16="http://schemas.microsoft.com/office/drawing/2014/main" id="{331D2434-5DC2-4248-8942-BD51F21B5F7D}"/>
              </a:ext>
            </a:extLst>
          </p:cNvPr>
          <p:cNvSpPr txBox="1">
            <a:spLocks/>
          </p:cNvSpPr>
          <p:nvPr/>
        </p:nvSpPr>
        <p:spPr>
          <a:xfrm>
            <a:off x="5306479" y="1923883"/>
            <a:ext cx="3351601" cy="104938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User identification</a:t>
            </a:r>
          </a:p>
        </p:txBody>
      </p:sp>
      <p:grpSp>
        <p:nvGrpSpPr>
          <p:cNvPr id="75" name="Groupe 74">
            <a:extLst>
              <a:ext uri="{FF2B5EF4-FFF2-40B4-BE49-F238E27FC236}">
                <a16:creationId xmlns:a16="http://schemas.microsoft.com/office/drawing/2014/main" id="{21973D9C-0366-4CD7-A66B-C4878B179829}"/>
              </a:ext>
            </a:extLst>
          </p:cNvPr>
          <p:cNvGrpSpPr/>
          <p:nvPr/>
        </p:nvGrpSpPr>
        <p:grpSpPr>
          <a:xfrm>
            <a:off x="4134341" y="2999582"/>
            <a:ext cx="981237" cy="986901"/>
            <a:chOff x="7098928" y="3997501"/>
            <a:chExt cx="1381948" cy="1389925"/>
          </a:xfrm>
        </p:grpSpPr>
        <p:pic>
          <p:nvPicPr>
            <p:cNvPr id="76" name="Image 75">
              <a:extLst>
                <a:ext uri="{FF2B5EF4-FFF2-40B4-BE49-F238E27FC236}">
                  <a16:creationId xmlns:a16="http://schemas.microsoft.com/office/drawing/2014/main" id="{8EF8565C-29EA-45D1-9CD0-6958CAFD61D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8928" y="4346137"/>
              <a:ext cx="1041289" cy="1041289"/>
            </a:xfrm>
            <a:prstGeom prst="rect">
              <a:avLst/>
            </a:prstGeom>
          </p:spPr>
        </p:pic>
        <p:pic>
          <p:nvPicPr>
            <p:cNvPr id="77" name="Image 76">
              <a:extLst>
                <a:ext uri="{FF2B5EF4-FFF2-40B4-BE49-F238E27FC236}">
                  <a16:creationId xmlns:a16="http://schemas.microsoft.com/office/drawing/2014/main" id="{16798E2D-D4EB-4BA2-A73D-9CDD46E6E14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0579" y="3997501"/>
              <a:ext cx="650297" cy="650297"/>
            </a:xfrm>
            <a:prstGeom prst="rect">
              <a:avLst/>
            </a:prstGeom>
          </p:spPr>
        </p:pic>
      </p:grpSp>
      <p:cxnSp>
        <p:nvCxnSpPr>
          <p:cNvPr id="78" name="Connecteur droit avec flèche 77">
            <a:extLst>
              <a:ext uri="{FF2B5EF4-FFF2-40B4-BE49-F238E27FC236}">
                <a16:creationId xmlns:a16="http://schemas.microsoft.com/office/drawing/2014/main" id="{370FF156-EF3E-49C2-AF2E-093D61C7ABCF}"/>
              </a:ext>
            </a:extLst>
          </p:cNvPr>
          <p:cNvCxnSpPr>
            <a:cxnSpLocks/>
          </p:cNvCxnSpPr>
          <p:nvPr/>
        </p:nvCxnSpPr>
        <p:spPr>
          <a:xfrm flipH="1">
            <a:off x="5407752" y="3299122"/>
            <a:ext cx="606198" cy="619173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Connecteur droit avec flèche 78">
            <a:extLst>
              <a:ext uri="{FF2B5EF4-FFF2-40B4-BE49-F238E27FC236}">
                <a16:creationId xmlns:a16="http://schemas.microsoft.com/office/drawing/2014/main" id="{668C61F8-E4A3-47EA-B8D3-AB2B3DF62E41}"/>
              </a:ext>
            </a:extLst>
          </p:cNvPr>
          <p:cNvCxnSpPr>
            <a:cxnSpLocks/>
          </p:cNvCxnSpPr>
          <p:nvPr/>
        </p:nvCxnSpPr>
        <p:spPr>
          <a:xfrm flipV="1">
            <a:off x="6781778" y="3244753"/>
            <a:ext cx="594876" cy="607609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Connecteur droit avec flèche 79">
            <a:extLst>
              <a:ext uri="{FF2B5EF4-FFF2-40B4-BE49-F238E27FC236}">
                <a16:creationId xmlns:a16="http://schemas.microsoft.com/office/drawing/2014/main" id="{77FFDECE-5DE7-409B-B18C-5BEDAC416FCE}"/>
              </a:ext>
            </a:extLst>
          </p:cNvPr>
          <p:cNvCxnSpPr>
            <a:cxnSpLocks/>
          </p:cNvCxnSpPr>
          <p:nvPr/>
        </p:nvCxnSpPr>
        <p:spPr>
          <a:xfrm>
            <a:off x="6360177" y="3234748"/>
            <a:ext cx="0" cy="765757"/>
          </a:xfrm>
          <a:prstGeom prst="straightConnector1">
            <a:avLst/>
          </a:prstGeom>
          <a:ln w="57150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Connecteur droit avec flèche 80">
            <a:extLst>
              <a:ext uri="{FF2B5EF4-FFF2-40B4-BE49-F238E27FC236}">
                <a16:creationId xmlns:a16="http://schemas.microsoft.com/office/drawing/2014/main" id="{10159741-0BB6-4B94-A544-0553802D0995}"/>
              </a:ext>
            </a:extLst>
          </p:cNvPr>
          <p:cNvCxnSpPr>
            <a:cxnSpLocks/>
          </p:cNvCxnSpPr>
          <p:nvPr/>
        </p:nvCxnSpPr>
        <p:spPr>
          <a:xfrm flipH="1" flipV="1">
            <a:off x="7692085" y="3552432"/>
            <a:ext cx="944402" cy="1"/>
          </a:xfrm>
          <a:prstGeom prst="straightConnector1">
            <a:avLst/>
          </a:prstGeom>
          <a:ln w="57150">
            <a:solidFill>
              <a:schemeClr val="accent6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Shape 114">
            <a:extLst>
              <a:ext uri="{FF2B5EF4-FFF2-40B4-BE49-F238E27FC236}">
                <a16:creationId xmlns:a16="http://schemas.microsoft.com/office/drawing/2014/main" id="{8E6480B7-6C25-4C7F-BE2B-13B94208C767}"/>
              </a:ext>
            </a:extLst>
          </p:cNvPr>
          <p:cNvSpPr txBox="1">
            <a:spLocks/>
          </p:cNvSpPr>
          <p:nvPr/>
        </p:nvSpPr>
        <p:spPr>
          <a:xfrm>
            <a:off x="677931" y="4548443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Goal : </a:t>
            </a:r>
            <a:r>
              <a:rPr lang="fr-CH" dirty="0" err="1">
                <a:latin typeface="Helvetica Neue" panose="020B0604020202020204" charset="0"/>
              </a:rPr>
              <a:t>evaluate</a:t>
            </a:r>
            <a:r>
              <a:rPr lang="fr-CH" dirty="0">
                <a:latin typeface="Helvetica Neue" panose="020B0604020202020204" charset="0"/>
              </a:rPr>
              <a:t> the 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correct identification</a:t>
            </a:r>
            <a:r>
              <a:rPr lang="fr-CH" dirty="0">
                <a:latin typeface="Helvetica Neue" panose="020B0604020202020204" charset="0"/>
              </a:rPr>
              <a:t> rate</a:t>
            </a:r>
            <a:br>
              <a:rPr lang="fr-CH" dirty="0">
                <a:latin typeface="Helvetica Neue" panose="020B0604020202020204" charset="0"/>
              </a:rPr>
            </a:br>
            <a:br>
              <a:rPr lang="fr-CH" dirty="0">
                <a:latin typeface="Helvetica Neue" panose="020B0604020202020204" charset="0"/>
              </a:rPr>
            </a:br>
            <a:r>
              <a:rPr lang="fr-CH" dirty="0" err="1">
                <a:latin typeface="Helvetica Neue" panose="020B0604020202020204" charset="0"/>
              </a:rPr>
              <a:t>Parameters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tested</a:t>
            </a:r>
            <a:r>
              <a:rPr lang="fr-CH" dirty="0">
                <a:latin typeface="Helvetica Neue" panose="020B0604020202020204" charset="0"/>
              </a:rPr>
              <a:t> : </a:t>
            </a:r>
            <a:br>
              <a:rPr lang="fr-CH" dirty="0">
                <a:latin typeface="Helvetica Neue" panose="020B0604020202020204" charset="0"/>
              </a:rPr>
            </a:b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pattern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length</a:t>
            </a:r>
            <a:r>
              <a:rPr lang="fr-CH" b="1" dirty="0">
                <a:latin typeface="Helvetica Neue" panose="020B0604020202020204" charset="0"/>
              </a:rPr>
              <a:t>,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motors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 max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intensity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, signal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shape</a:t>
            </a:r>
            <a:endParaRPr lang="fr-CH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</p:txBody>
      </p:sp>
      <p:pic>
        <p:nvPicPr>
          <p:cNvPr id="87" name="Image 86">
            <a:extLst>
              <a:ext uri="{FF2B5EF4-FFF2-40B4-BE49-F238E27FC236}">
                <a16:creationId xmlns:a16="http://schemas.microsoft.com/office/drawing/2014/main" id="{33A5C1D7-1870-4ED1-928C-B9612076806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73482" flipH="1" flipV="1">
            <a:off x="4672937" y="2236063"/>
            <a:ext cx="557390" cy="626087"/>
          </a:xfrm>
          <a:prstGeom prst="rect">
            <a:avLst/>
          </a:prstGeom>
        </p:spPr>
      </p:pic>
      <p:pic>
        <p:nvPicPr>
          <p:cNvPr id="88" name="Image 87">
            <a:extLst>
              <a:ext uri="{FF2B5EF4-FFF2-40B4-BE49-F238E27FC236}">
                <a16:creationId xmlns:a16="http://schemas.microsoft.com/office/drawing/2014/main" id="{B6F8989C-9DEF-4A13-9AB8-E55ABC0C3E7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5968825" flipH="1" flipV="1">
            <a:off x="3641563" y="2485315"/>
            <a:ext cx="557390" cy="626087"/>
          </a:xfrm>
          <a:prstGeom prst="rect">
            <a:avLst/>
          </a:prstGeom>
        </p:spPr>
      </p:pic>
      <p:sp>
        <p:nvSpPr>
          <p:cNvPr id="82" name="Espace réservé du numéro de diapositive 81">
            <a:extLst>
              <a:ext uri="{FF2B5EF4-FFF2-40B4-BE49-F238E27FC236}">
                <a16:creationId xmlns:a16="http://schemas.microsoft.com/office/drawing/2014/main" id="{CE8F6699-A79E-4926-81C4-FA1FE1DD74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14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7316471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Analysis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808" y="2117550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</p:txBody>
      </p:sp>
      <p:sp>
        <p:nvSpPr>
          <p:cNvPr id="13" name="Shape 114">
            <a:extLst>
              <a:ext uri="{FF2B5EF4-FFF2-40B4-BE49-F238E27FC236}">
                <a16:creationId xmlns:a16="http://schemas.microsoft.com/office/drawing/2014/main" id="{F970F4E7-FF0E-408A-A061-D1BA0CF183BF}"/>
              </a:ext>
            </a:extLst>
          </p:cNvPr>
          <p:cNvSpPr txBox="1">
            <a:spLocks/>
          </p:cNvSpPr>
          <p:nvPr/>
        </p:nvSpPr>
        <p:spPr>
          <a:xfrm>
            <a:off x="992208" y="2269950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Final </a:t>
            </a:r>
            <a:r>
              <a:rPr lang="fr-CH" dirty="0" err="1">
                <a:latin typeface="Helvetica Neue" panose="020B0604020202020204" charset="0"/>
              </a:rPr>
              <a:t>step</a:t>
            </a:r>
            <a:r>
              <a:rPr lang="fr-CH" dirty="0">
                <a:latin typeface="Helvetica Neue" panose="020B0604020202020204" charset="0"/>
              </a:rPr>
              <a:t> : analyse </a:t>
            </a:r>
            <a:r>
              <a:rPr lang="fr-CH" dirty="0" err="1">
                <a:latin typeface="Helvetica Neue" panose="020B0604020202020204" charset="0"/>
              </a:rPr>
              <a:t>experiments</a:t>
            </a:r>
            <a:r>
              <a:rPr lang="fr-CH" dirty="0">
                <a:latin typeface="Helvetica Neue" panose="020B0604020202020204" charset="0"/>
              </a:rPr>
              <a:t> datas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CH" dirty="0" err="1">
                <a:latin typeface="Helvetica Neue" panose="020B0604020202020204" charset="0"/>
              </a:rPr>
              <a:t>Create</a:t>
            </a:r>
            <a:r>
              <a:rPr lang="fr-CH" dirty="0">
                <a:latin typeface="Helvetica Neue" panose="020B0604020202020204" charset="0"/>
              </a:rPr>
              <a:t> a final prototype :</a:t>
            </a:r>
          </a:p>
          <a:p>
            <a:r>
              <a:rPr lang="fr-CH" dirty="0">
                <a:latin typeface="Helvetica Neue" panose="020B0604020202020204" charset="0"/>
              </a:rPr>
              <a:t>More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functionnal</a:t>
            </a:r>
            <a:endParaRPr lang="fr-CH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  <a:p>
            <a:r>
              <a:rPr lang="fr-CH" dirty="0">
                <a:latin typeface="Helvetica Neue" panose="020B0604020202020204" charset="0"/>
              </a:rPr>
              <a:t>More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ergonomic</a:t>
            </a:r>
            <a:endParaRPr lang="fr-CH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</p:txBody>
      </p:sp>
      <p:sp>
        <p:nvSpPr>
          <p:cNvPr id="14" name="Shape 88">
            <a:extLst>
              <a:ext uri="{FF2B5EF4-FFF2-40B4-BE49-F238E27FC236}">
                <a16:creationId xmlns:a16="http://schemas.microsoft.com/office/drawing/2014/main" id="{4BF0816C-0B55-4CFB-A7F6-5413318D1386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Shape 89">
            <a:extLst>
              <a:ext uri="{FF2B5EF4-FFF2-40B4-BE49-F238E27FC236}">
                <a16:creationId xmlns:a16="http://schemas.microsoft.com/office/drawing/2014/main" id="{4020BAAA-102F-4FCA-A67C-EBF696E408E2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6" name="Shape 90">
              <a:extLst>
                <a:ext uri="{FF2B5EF4-FFF2-40B4-BE49-F238E27FC236}">
                  <a16:creationId xmlns:a16="http://schemas.microsoft.com/office/drawing/2014/main" id="{8B454B95-22AE-4153-AF36-DDC2B0172727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" name="Shape 91">
              <a:extLst>
                <a:ext uri="{FF2B5EF4-FFF2-40B4-BE49-F238E27FC236}">
                  <a16:creationId xmlns:a16="http://schemas.microsoft.com/office/drawing/2014/main" id="{5617816D-5C76-4F46-8148-A6E7BFA857F6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8" name="Shape 92">
            <a:extLst>
              <a:ext uri="{FF2B5EF4-FFF2-40B4-BE49-F238E27FC236}">
                <a16:creationId xmlns:a16="http://schemas.microsoft.com/office/drawing/2014/main" id="{A8893016-9B7C-48B3-B049-7EE1B9A3AECA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19" name="Shape 93">
              <a:extLst>
                <a:ext uri="{FF2B5EF4-FFF2-40B4-BE49-F238E27FC236}">
                  <a16:creationId xmlns:a16="http://schemas.microsoft.com/office/drawing/2014/main" id="{BEC8A0AF-AEFC-4E21-BA6D-D01396EA235E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104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4">
              <a:extLst>
                <a:ext uri="{FF2B5EF4-FFF2-40B4-BE49-F238E27FC236}">
                  <a16:creationId xmlns:a16="http://schemas.microsoft.com/office/drawing/2014/main" id="{73C59996-D105-4BC1-A8D2-9849E83D72E4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101">
            <a:extLst>
              <a:ext uri="{FF2B5EF4-FFF2-40B4-BE49-F238E27FC236}">
                <a16:creationId xmlns:a16="http://schemas.microsoft.com/office/drawing/2014/main" id="{0AC46999-6C16-4921-AC3E-45ABC649225A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2" name="Shape 102">
              <a:extLst>
                <a:ext uri="{FF2B5EF4-FFF2-40B4-BE49-F238E27FC236}">
                  <a16:creationId xmlns:a16="http://schemas.microsoft.com/office/drawing/2014/main" id="{7BF199CB-EEB9-493F-80A8-88D2F11C18CE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103">
              <a:extLst>
                <a:ext uri="{FF2B5EF4-FFF2-40B4-BE49-F238E27FC236}">
                  <a16:creationId xmlns:a16="http://schemas.microsoft.com/office/drawing/2014/main" id="{53828FD6-F148-40BE-ADB3-EFC4E4985743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67556176-A65F-4FE9-AEEB-2E66248D08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15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0546368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87EA0D6-81D5-494B-81DA-866292000623}"/>
              </a:ext>
            </a:extLst>
          </p:cNvPr>
          <p:cNvSpPr/>
          <p:nvPr/>
        </p:nvSpPr>
        <p:spPr>
          <a:xfrm>
            <a:off x="-1596189" y="3429000"/>
            <a:ext cx="14068926" cy="3784973"/>
          </a:xfrm>
          <a:prstGeom prst="rect">
            <a:avLst/>
          </a:prstGeom>
          <a:solidFill>
            <a:srgbClr val="EFEFEF"/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grpSp>
        <p:nvGrpSpPr>
          <p:cNvPr id="4" name="Groupe 3">
            <a:extLst>
              <a:ext uri="{FF2B5EF4-FFF2-40B4-BE49-F238E27FC236}">
                <a16:creationId xmlns:a16="http://schemas.microsoft.com/office/drawing/2014/main" id="{7DB66D87-6F79-40B5-AD1C-97826F31BE4E}"/>
              </a:ext>
            </a:extLst>
          </p:cNvPr>
          <p:cNvGrpSpPr/>
          <p:nvPr/>
        </p:nvGrpSpPr>
        <p:grpSpPr>
          <a:xfrm>
            <a:off x="4798041" y="5682020"/>
            <a:ext cx="2595916" cy="796760"/>
            <a:chOff x="8769923" y="5854214"/>
            <a:chExt cx="2595916" cy="796760"/>
          </a:xfrm>
        </p:grpSpPr>
        <p:pic>
          <p:nvPicPr>
            <p:cNvPr id="89" name="Shape 8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C279A38D-059F-474D-ADDA-CC0C770C099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1" name="Shape 101">
            <a:extLst>
              <a:ext uri="{FF2B5EF4-FFF2-40B4-BE49-F238E27FC236}">
                <a16:creationId xmlns:a16="http://schemas.microsoft.com/office/drawing/2014/main" id="{1EDABFEF-E6E9-4569-9285-2F35CD36EEA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3453" y="2103300"/>
            <a:ext cx="12005093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noProof="0" dirty="0">
                <a:solidFill>
                  <a:srgbClr val="D00000"/>
                </a:solidFill>
                <a:latin typeface="Helvetica Neue" panose="02000403000000020004" pitchFamily="50" charset="0"/>
              </a:rPr>
              <a:t>Thanks for your attention</a:t>
            </a:r>
          </a:p>
        </p:txBody>
      </p:sp>
      <p:sp>
        <p:nvSpPr>
          <p:cNvPr id="8" name="Shape 101">
            <a:extLst>
              <a:ext uri="{FF2B5EF4-FFF2-40B4-BE49-F238E27FC236}">
                <a16:creationId xmlns:a16="http://schemas.microsoft.com/office/drawing/2014/main" id="{2520BDB8-079C-4904-86F4-2D5D4D3A2DB2}"/>
              </a:ext>
            </a:extLst>
          </p:cNvPr>
          <p:cNvSpPr txBox="1">
            <a:spLocks/>
          </p:cNvSpPr>
          <p:nvPr/>
        </p:nvSpPr>
        <p:spPr>
          <a:xfrm>
            <a:off x="93453" y="3429000"/>
            <a:ext cx="12005093" cy="13257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R="0"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kern="1200" cap="none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GB" b="1" dirty="0">
                <a:solidFill>
                  <a:schemeClr val="tx1"/>
                </a:solidFill>
                <a:latin typeface="Helvetica Neue" panose="02000403000000020004" pitchFamily="50" charset="0"/>
              </a:rPr>
              <a:t>Any questions ?</a:t>
            </a:r>
          </a:p>
        </p:txBody>
      </p:sp>
    </p:spTree>
    <p:extLst>
      <p:ext uri="{BB962C8B-B14F-4D97-AF65-F5344CB8AC3E}">
        <p14:creationId xmlns:p14="http://schemas.microsoft.com/office/powerpoint/2010/main" val="1893730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Second experiment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808" y="2117550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</p:txBody>
      </p:sp>
      <p:sp>
        <p:nvSpPr>
          <p:cNvPr id="13" name="Shape 114">
            <a:extLst>
              <a:ext uri="{FF2B5EF4-FFF2-40B4-BE49-F238E27FC236}">
                <a16:creationId xmlns:a16="http://schemas.microsoft.com/office/drawing/2014/main" id="{F970F4E7-FF0E-408A-A061-D1BA0CF183BF}"/>
              </a:ext>
            </a:extLst>
          </p:cNvPr>
          <p:cNvSpPr txBox="1">
            <a:spLocks/>
          </p:cNvSpPr>
          <p:nvPr/>
        </p:nvSpPr>
        <p:spPr>
          <a:xfrm>
            <a:off x="992208" y="2269950"/>
            <a:ext cx="8348700" cy="3684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Helvetica Neue" panose="020B0604020202020204" charset="0"/>
              </a:rPr>
              <a:t>Goal : exploit 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simulation </a:t>
            </a:r>
            <a:r>
              <a:rPr lang="fr-CH" dirty="0">
                <a:latin typeface="Helvetica Neue" panose="020B0604020202020204" charset="0"/>
              </a:rPr>
              <a:t>data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Evaluate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performance of the user :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with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VS </a:t>
            </a: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without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</a:t>
            </a: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haptic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display</a:t>
            </a: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fr-CH" dirty="0">
              <a:latin typeface="Helvetica Neue" panose="020B0604020202020204" charset="0"/>
            </a:endParaRPr>
          </a:p>
        </p:txBody>
      </p:sp>
      <p:sp>
        <p:nvSpPr>
          <p:cNvPr id="14" name="Shape 88">
            <a:extLst>
              <a:ext uri="{FF2B5EF4-FFF2-40B4-BE49-F238E27FC236}">
                <a16:creationId xmlns:a16="http://schemas.microsoft.com/office/drawing/2014/main" id="{4BF0816C-0B55-4CFB-A7F6-5413318D1386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5" name="Shape 89">
            <a:extLst>
              <a:ext uri="{FF2B5EF4-FFF2-40B4-BE49-F238E27FC236}">
                <a16:creationId xmlns:a16="http://schemas.microsoft.com/office/drawing/2014/main" id="{4020BAAA-102F-4FCA-A67C-EBF696E408E2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6" name="Shape 90">
              <a:extLst>
                <a:ext uri="{FF2B5EF4-FFF2-40B4-BE49-F238E27FC236}">
                  <a16:creationId xmlns:a16="http://schemas.microsoft.com/office/drawing/2014/main" id="{8B454B95-22AE-4153-AF36-DDC2B0172727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17" name="Shape 91">
              <a:extLst>
                <a:ext uri="{FF2B5EF4-FFF2-40B4-BE49-F238E27FC236}">
                  <a16:creationId xmlns:a16="http://schemas.microsoft.com/office/drawing/2014/main" id="{5617816D-5C76-4F46-8148-A6E7BFA857F6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18" name="Shape 92">
            <a:extLst>
              <a:ext uri="{FF2B5EF4-FFF2-40B4-BE49-F238E27FC236}">
                <a16:creationId xmlns:a16="http://schemas.microsoft.com/office/drawing/2014/main" id="{A8893016-9B7C-48B3-B049-7EE1B9A3AECA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19" name="Shape 93">
              <a:extLst>
                <a:ext uri="{FF2B5EF4-FFF2-40B4-BE49-F238E27FC236}">
                  <a16:creationId xmlns:a16="http://schemas.microsoft.com/office/drawing/2014/main" id="{BEC8A0AF-AEFC-4E21-BA6D-D01396EA235E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10404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4">
              <a:extLst>
                <a:ext uri="{FF2B5EF4-FFF2-40B4-BE49-F238E27FC236}">
                  <a16:creationId xmlns:a16="http://schemas.microsoft.com/office/drawing/2014/main" id="{73C59996-D105-4BC1-A8D2-9849E83D72E4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rgbClr val="C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rgbClr val="C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101">
            <a:extLst>
              <a:ext uri="{FF2B5EF4-FFF2-40B4-BE49-F238E27FC236}">
                <a16:creationId xmlns:a16="http://schemas.microsoft.com/office/drawing/2014/main" id="{0AC46999-6C16-4921-AC3E-45ABC649225A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2" name="Shape 102">
              <a:extLst>
                <a:ext uri="{FF2B5EF4-FFF2-40B4-BE49-F238E27FC236}">
                  <a16:creationId xmlns:a16="http://schemas.microsoft.com/office/drawing/2014/main" id="{7BF199CB-EEB9-493F-80A8-88D2F11C18CE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103">
              <a:extLst>
                <a:ext uri="{FF2B5EF4-FFF2-40B4-BE49-F238E27FC236}">
                  <a16:creationId xmlns:a16="http://schemas.microsoft.com/office/drawing/2014/main" id="{53828FD6-F148-40BE-ADB3-EFC4E4985743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7" name="Groupe 26">
            <a:extLst>
              <a:ext uri="{FF2B5EF4-FFF2-40B4-BE49-F238E27FC236}">
                <a16:creationId xmlns:a16="http://schemas.microsoft.com/office/drawing/2014/main" id="{9A0A030C-546A-4154-B04E-28424DD6C171}"/>
              </a:ext>
            </a:extLst>
          </p:cNvPr>
          <p:cNvGrpSpPr/>
          <p:nvPr/>
        </p:nvGrpSpPr>
        <p:grpSpPr>
          <a:xfrm>
            <a:off x="4577149" y="4839643"/>
            <a:ext cx="1306027" cy="1300594"/>
            <a:chOff x="1122917" y="4028270"/>
            <a:chExt cx="2228688" cy="2219416"/>
          </a:xfrm>
        </p:grpSpPr>
        <p:grpSp>
          <p:nvGrpSpPr>
            <p:cNvPr id="28" name="Groupe 27">
              <a:extLst>
                <a:ext uri="{FF2B5EF4-FFF2-40B4-BE49-F238E27FC236}">
                  <a16:creationId xmlns:a16="http://schemas.microsoft.com/office/drawing/2014/main" id="{73EF4180-D042-49A0-83AC-FC446EBA321C}"/>
                </a:ext>
              </a:extLst>
            </p:cNvPr>
            <p:cNvGrpSpPr/>
            <p:nvPr/>
          </p:nvGrpSpPr>
          <p:grpSpPr>
            <a:xfrm rot="10800000">
              <a:off x="2517337" y="4057620"/>
              <a:ext cx="834268" cy="834268"/>
              <a:chOff x="2642368" y="3544138"/>
              <a:chExt cx="834268" cy="834268"/>
            </a:xfrm>
          </p:grpSpPr>
          <p:sp>
            <p:nvSpPr>
              <p:cNvPr id="57" name="Arc 56">
                <a:extLst>
                  <a:ext uri="{FF2B5EF4-FFF2-40B4-BE49-F238E27FC236}">
                    <a16:creationId xmlns:a16="http://schemas.microsoft.com/office/drawing/2014/main" id="{F0C5591F-C842-4566-987F-B649738E9066}"/>
                  </a:ext>
                </a:extLst>
              </p:cNvPr>
              <p:cNvSpPr/>
              <p:nvPr/>
            </p:nvSpPr>
            <p:spPr>
              <a:xfrm>
                <a:off x="2755708" y="3669089"/>
                <a:ext cx="603028" cy="603028"/>
              </a:xfrm>
              <a:prstGeom prst="arc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8" name="Arc 57">
                <a:extLst>
                  <a:ext uri="{FF2B5EF4-FFF2-40B4-BE49-F238E27FC236}">
                    <a16:creationId xmlns:a16="http://schemas.microsoft.com/office/drawing/2014/main" id="{845C52DF-2C51-4B52-A6E4-240ACB353FAD}"/>
                  </a:ext>
                </a:extLst>
              </p:cNvPr>
              <p:cNvSpPr/>
              <p:nvPr/>
            </p:nvSpPr>
            <p:spPr>
              <a:xfrm>
                <a:off x="2642368" y="3544138"/>
                <a:ext cx="834268" cy="834268"/>
              </a:xfrm>
              <a:prstGeom prst="arc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e 28">
              <a:extLst>
                <a:ext uri="{FF2B5EF4-FFF2-40B4-BE49-F238E27FC236}">
                  <a16:creationId xmlns:a16="http://schemas.microsoft.com/office/drawing/2014/main" id="{61E18D9D-FDD7-4ED1-BDD2-706D46FF22A9}"/>
                </a:ext>
              </a:extLst>
            </p:cNvPr>
            <p:cNvGrpSpPr/>
            <p:nvPr/>
          </p:nvGrpSpPr>
          <p:grpSpPr>
            <a:xfrm rot="178225">
              <a:off x="1840793" y="4701737"/>
              <a:ext cx="834268" cy="834268"/>
              <a:chOff x="2642368" y="3544138"/>
              <a:chExt cx="834268" cy="834268"/>
            </a:xfrm>
          </p:grpSpPr>
          <p:sp>
            <p:nvSpPr>
              <p:cNvPr id="55" name="Arc 54">
                <a:extLst>
                  <a:ext uri="{FF2B5EF4-FFF2-40B4-BE49-F238E27FC236}">
                    <a16:creationId xmlns:a16="http://schemas.microsoft.com/office/drawing/2014/main" id="{C8AE6D09-909C-439E-A999-7D4DFAE365B4}"/>
                  </a:ext>
                </a:extLst>
              </p:cNvPr>
              <p:cNvSpPr/>
              <p:nvPr/>
            </p:nvSpPr>
            <p:spPr>
              <a:xfrm>
                <a:off x="2755708" y="3669089"/>
                <a:ext cx="603028" cy="603028"/>
              </a:xfrm>
              <a:prstGeom prst="arc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6" name="Arc 55">
                <a:extLst>
                  <a:ext uri="{FF2B5EF4-FFF2-40B4-BE49-F238E27FC236}">
                    <a16:creationId xmlns:a16="http://schemas.microsoft.com/office/drawing/2014/main" id="{37D403B3-F0FF-4AF6-9E75-D1CC73512143}"/>
                  </a:ext>
                </a:extLst>
              </p:cNvPr>
              <p:cNvSpPr/>
              <p:nvPr/>
            </p:nvSpPr>
            <p:spPr>
              <a:xfrm>
                <a:off x="2642368" y="3544138"/>
                <a:ext cx="834268" cy="834268"/>
              </a:xfrm>
              <a:prstGeom prst="arc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30" name="Groupe 29">
              <a:extLst>
                <a:ext uri="{FF2B5EF4-FFF2-40B4-BE49-F238E27FC236}">
                  <a16:creationId xmlns:a16="http://schemas.microsoft.com/office/drawing/2014/main" id="{23A7F8E0-9521-452A-976B-B4E6AEC5C310}"/>
                </a:ext>
              </a:extLst>
            </p:cNvPr>
            <p:cNvGrpSpPr/>
            <p:nvPr/>
          </p:nvGrpSpPr>
          <p:grpSpPr>
            <a:xfrm>
              <a:off x="1122917" y="4028270"/>
              <a:ext cx="2201898" cy="2219416"/>
              <a:chOff x="1122917" y="4028270"/>
              <a:chExt cx="2201898" cy="2219416"/>
            </a:xfrm>
          </p:grpSpPr>
          <p:grpSp>
            <p:nvGrpSpPr>
              <p:cNvPr id="31" name="Groupe 30">
                <a:extLst>
                  <a:ext uri="{FF2B5EF4-FFF2-40B4-BE49-F238E27FC236}">
                    <a16:creationId xmlns:a16="http://schemas.microsoft.com/office/drawing/2014/main" id="{0C6ABDA5-A25B-44E0-B18B-28247A03BB50}"/>
                  </a:ext>
                </a:extLst>
              </p:cNvPr>
              <p:cNvGrpSpPr/>
              <p:nvPr/>
            </p:nvGrpSpPr>
            <p:grpSpPr>
              <a:xfrm rot="10800000">
                <a:off x="1842418" y="4716815"/>
                <a:ext cx="834268" cy="834268"/>
                <a:chOff x="2642368" y="3544138"/>
                <a:chExt cx="834268" cy="834268"/>
              </a:xfrm>
            </p:grpSpPr>
            <p:sp>
              <p:nvSpPr>
                <p:cNvPr id="53" name="Arc 52">
                  <a:extLst>
                    <a:ext uri="{FF2B5EF4-FFF2-40B4-BE49-F238E27FC236}">
                      <a16:creationId xmlns:a16="http://schemas.microsoft.com/office/drawing/2014/main" id="{2FCD988E-E385-4612-A387-80A93AAD9463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4" name="Arc 53">
                  <a:extLst>
                    <a:ext uri="{FF2B5EF4-FFF2-40B4-BE49-F238E27FC236}">
                      <a16:creationId xmlns:a16="http://schemas.microsoft.com/office/drawing/2014/main" id="{8D1F7FD7-5CA1-4DC1-8E12-6D5EEF41EA77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2" name="Groupe 31">
                <a:extLst>
                  <a:ext uri="{FF2B5EF4-FFF2-40B4-BE49-F238E27FC236}">
                    <a16:creationId xmlns:a16="http://schemas.microsoft.com/office/drawing/2014/main" id="{A00BE67D-74B2-4DA0-84EF-A6572EF99B8C}"/>
                  </a:ext>
                </a:extLst>
              </p:cNvPr>
              <p:cNvGrpSpPr/>
              <p:nvPr/>
            </p:nvGrpSpPr>
            <p:grpSpPr>
              <a:xfrm rot="178225">
                <a:off x="1147283" y="5361633"/>
                <a:ext cx="834268" cy="834268"/>
                <a:chOff x="2642368" y="3544138"/>
                <a:chExt cx="834268" cy="834268"/>
              </a:xfrm>
            </p:grpSpPr>
            <p:sp>
              <p:nvSpPr>
                <p:cNvPr id="51" name="Arc 50">
                  <a:extLst>
                    <a:ext uri="{FF2B5EF4-FFF2-40B4-BE49-F238E27FC236}">
                      <a16:creationId xmlns:a16="http://schemas.microsoft.com/office/drawing/2014/main" id="{2E30F1A1-CC78-4A7B-91EC-C15C9D206FD0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2" name="Arc 51">
                  <a:extLst>
                    <a:ext uri="{FF2B5EF4-FFF2-40B4-BE49-F238E27FC236}">
                      <a16:creationId xmlns:a16="http://schemas.microsoft.com/office/drawing/2014/main" id="{ECF833EA-C8F8-42E4-9098-B2E508A39689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3" name="Groupe 32">
                <a:extLst>
                  <a:ext uri="{FF2B5EF4-FFF2-40B4-BE49-F238E27FC236}">
                    <a16:creationId xmlns:a16="http://schemas.microsoft.com/office/drawing/2014/main" id="{25A011F7-91BB-4E0D-B3D4-1ACE66F3405F}"/>
                  </a:ext>
                </a:extLst>
              </p:cNvPr>
              <p:cNvGrpSpPr/>
              <p:nvPr/>
            </p:nvGrpSpPr>
            <p:grpSpPr>
              <a:xfrm rot="178225">
                <a:off x="2490547" y="4028270"/>
                <a:ext cx="834268" cy="834268"/>
                <a:chOff x="2642368" y="3544138"/>
                <a:chExt cx="834268" cy="834268"/>
              </a:xfrm>
            </p:grpSpPr>
            <p:sp>
              <p:nvSpPr>
                <p:cNvPr id="49" name="Arc 48">
                  <a:extLst>
                    <a:ext uri="{FF2B5EF4-FFF2-40B4-BE49-F238E27FC236}">
                      <a16:creationId xmlns:a16="http://schemas.microsoft.com/office/drawing/2014/main" id="{16A72996-A995-4847-9F1F-19F34F730829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50" name="Arc 49">
                  <a:extLst>
                    <a:ext uri="{FF2B5EF4-FFF2-40B4-BE49-F238E27FC236}">
                      <a16:creationId xmlns:a16="http://schemas.microsoft.com/office/drawing/2014/main" id="{B03F5440-D9B6-440F-B193-F752BC4F5D2A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34" name="Groupe 33">
                <a:extLst>
                  <a:ext uri="{FF2B5EF4-FFF2-40B4-BE49-F238E27FC236}">
                    <a16:creationId xmlns:a16="http://schemas.microsoft.com/office/drawing/2014/main" id="{1B2B1C70-9EE3-4C0D-A337-E87831020B94}"/>
                  </a:ext>
                </a:extLst>
              </p:cNvPr>
              <p:cNvGrpSpPr/>
              <p:nvPr/>
            </p:nvGrpSpPr>
            <p:grpSpPr>
              <a:xfrm>
                <a:off x="1377973" y="4288890"/>
                <a:ext cx="1730040" cy="1706906"/>
                <a:chOff x="1497744" y="2832712"/>
                <a:chExt cx="1730040" cy="1706906"/>
              </a:xfrm>
            </p:grpSpPr>
            <p:grpSp>
              <p:nvGrpSpPr>
                <p:cNvPr id="38" name="Groupe 37">
                  <a:extLst>
                    <a:ext uri="{FF2B5EF4-FFF2-40B4-BE49-F238E27FC236}">
                      <a16:creationId xmlns:a16="http://schemas.microsoft.com/office/drawing/2014/main" id="{22B9B090-0FF8-47F4-8222-D118A434E4CE}"/>
                    </a:ext>
                  </a:extLst>
                </p:cNvPr>
                <p:cNvGrpSpPr/>
                <p:nvPr/>
              </p:nvGrpSpPr>
              <p:grpSpPr>
                <a:xfrm>
                  <a:off x="1497744" y="2832712"/>
                  <a:ext cx="1730040" cy="1706906"/>
                  <a:chOff x="7081762" y="2400300"/>
                  <a:chExt cx="1730040" cy="1706906"/>
                </a:xfrm>
              </p:grpSpPr>
              <p:sp>
                <p:nvSpPr>
                  <p:cNvPr id="40" name="Ellipse 39">
                    <a:extLst>
                      <a:ext uri="{FF2B5EF4-FFF2-40B4-BE49-F238E27FC236}">
                        <a16:creationId xmlns:a16="http://schemas.microsoft.com/office/drawing/2014/main" id="{F3349425-305E-4E98-9B36-7B193D3C098B}"/>
                      </a:ext>
                    </a:extLst>
                  </p:cNvPr>
                  <p:cNvSpPr/>
                  <p:nvPr/>
                </p:nvSpPr>
                <p:spPr>
                  <a:xfrm>
                    <a:off x="7086600" y="2400300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1" name="Ellipse 40">
                    <a:extLst>
                      <a:ext uri="{FF2B5EF4-FFF2-40B4-BE49-F238E27FC236}">
                        <a16:creationId xmlns:a16="http://schemas.microsoft.com/office/drawing/2014/main" id="{6139BA6E-3507-4A24-9BE5-23207D548C2A}"/>
                      </a:ext>
                    </a:extLst>
                  </p:cNvPr>
                  <p:cNvSpPr/>
                  <p:nvPr/>
                </p:nvSpPr>
                <p:spPr>
                  <a:xfrm>
                    <a:off x="7747271" y="2400300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2" name="Ellipse 41">
                    <a:extLst>
                      <a:ext uri="{FF2B5EF4-FFF2-40B4-BE49-F238E27FC236}">
                        <a16:creationId xmlns:a16="http://schemas.microsoft.com/office/drawing/2014/main" id="{BE977DAF-47EA-4CC4-A920-15E76B2EE024}"/>
                      </a:ext>
                    </a:extLst>
                  </p:cNvPr>
                  <p:cNvSpPr/>
                  <p:nvPr/>
                </p:nvSpPr>
                <p:spPr>
                  <a:xfrm>
                    <a:off x="8407942" y="2400300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3" name="Ellipse 42">
                    <a:extLst>
                      <a:ext uri="{FF2B5EF4-FFF2-40B4-BE49-F238E27FC236}">
                        <a16:creationId xmlns:a16="http://schemas.microsoft.com/office/drawing/2014/main" id="{CBE1122E-D96B-4145-9BEF-13C2C6EC7DDA}"/>
                      </a:ext>
                    </a:extLst>
                  </p:cNvPr>
                  <p:cNvSpPr/>
                  <p:nvPr/>
                </p:nvSpPr>
                <p:spPr>
                  <a:xfrm>
                    <a:off x="7081762" y="3039969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4" name="Ellipse 43">
                    <a:extLst>
                      <a:ext uri="{FF2B5EF4-FFF2-40B4-BE49-F238E27FC236}">
                        <a16:creationId xmlns:a16="http://schemas.microsoft.com/office/drawing/2014/main" id="{42C33DA8-D574-4C2C-8CFA-F41EC3DA5913}"/>
                      </a:ext>
                    </a:extLst>
                  </p:cNvPr>
                  <p:cNvSpPr/>
                  <p:nvPr/>
                </p:nvSpPr>
                <p:spPr>
                  <a:xfrm>
                    <a:off x="7742433" y="3039969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5" name="Ellipse 44">
                    <a:extLst>
                      <a:ext uri="{FF2B5EF4-FFF2-40B4-BE49-F238E27FC236}">
                        <a16:creationId xmlns:a16="http://schemas.microsoft.com/office/drawing/2014/main" id="{E1B10755-0D4E-4880-B553-47CE3B7682EC}"/>
                      </a:ext>
                    </a:extLst>
                  </p:cNvPr>
                  <p:cNvSpPr/>
                  <p:nvPr/>
                </p:nvSpPr>
                <p:spPr>
                  <a:xfrm>
                    <a:off x="8403104" y="3039969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6" name="Ellipse 45">
                    <a:extLst>
                      <a:ext uri="{FF2B5EF4-FFF2-40B4-BE49-F238E27FC236}">
                        <a16:creationId xmlns:a16="http://schemas.microsoft.com/office/drawing/2014/main" id="{9824DBEB-FCCD-4B15-9BF5-C3AD962F4D65}"/>
                      </a:ext>
                    </a:extLst>
                  </p:cNvPr>
                  <p:cNvSpPr/>
                  <p:nvPr/>
                </p:nvSpPr>
                <p:spPr>
                  <a:xfrm>
                    <a:off x="7082275" y="3703346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7" name="Ellipse 46">
                    <a:extLst>
                      <a:ext uri="{FF2B5EF4-FFF2-40B4-BE49-F238E27FC236}">
                        <a16:creationId xmlns:a16="http://schemas.microsoft.com/office/drawing/2014/main" id="{971FE88C-20E1-47A4-85E6-AC17CE6A8ED1}"/>
                      </a:ext>
                    </a:extLst>
                  </p:cNvPr>
                  <p:cNvSpPr/>
                  <p:nvPr/>
                </p:nvSpPr>
                <p:spPr>
                  <a:xfrm>
                    <a:off x="7742946" y="3703346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48" name="Ellipse 47">
                    <a:extLst>
                      <a:ext uri="{FF2B5EF4-FFF2-40B4-BE49-F238E27FC236}">
                        <a16:creationId xmlns:a16="http://schemas.microsoft.com/office/drawing/2014/main" id="{1CA755F8-DD6A-404C-BE43-0E8D3067387C}"/>
                      </a:ext>
                    </a:extLst>
                  </p:cNvPr>
                  <p:cNvSpPr/>
                  <p:nvPr/>
                </p:nvSpPr>
                <p:spPr>
                  <a:xfrm>
                    <a:off x="8403617" y="3703346"/>
                    <a:ext cx="403860" cy="403860"/>
                  </a:xfrm>
                  <a:prstGeom prst="ellipse">
                    <a:avLst/>
                  </a:prstGeom>
                  <a:solidFill>
                    <a:schemeClr val="tx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cxnSp>
              <p:nvCxnSpPr>
                <p:cNvPr id="39" name="Connecteur droit avec flèche 38">
                  <a:extLst>
                    <a:ext uri="{FF2B5EF4-FFF2-40B4-BE49-F238E27FC236}">
                      <a16:creationId xmlns:a16="http://schemas.microsoft.com/office/drawing/2014/main" id="{446C8D7B-73C9-48D1-875C-0FE100091C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1635932" y="3008937"/>
                  <a:ext cx="1388390" cy="1384181"/>
                </a:xfrm>
                <a:prstGeom prst="straightConnector1">
                  <a:avLst/>
                </a:prstGeom>
                <a:ln w="57150">
                  <a:solidFill>
                    <a:srgbClr val="FFC000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" name="Groupe 34">
                <a:extLst>
                  <a:ext uri="{FF2B5EF4-FFF2-40B4-BE49-F238E27FC236}">
                    <a16:creationId xmlns:a16="http://schemas.microsoft.com/office/drawing/2014/main" id="{6B6020FE-B7F3-4927-8FF4-7EB5F9EE2375}"/>
                  </a:ext>
                </a:extLst>
              </p:cNvPr>
              <p:cNvGrpSpPr/>
              <p:nvPr/>
            </p:nvGrpSpPr>
            <p:grpSpPr>
              <a:xfrm rot="10800000">
                <a:off x="1122917" y="5413418"/>
                <a:ext cx="834268" cy="834268"/>
                <a:chOff x="2642368" y="3544138"/>
                <a:chExt cx="834268" cy="834268"/>
              </a:xfrm>
            </p:grpSpPr>
            <p:sp>
              <p:nvSpPr>
                <p:cNvPr id="36" name="Arc 35">
                  <a:extLst>
                    <a:ext uri="{FF2B5EF4-FFF2-40B4-BE49-F238E27FC236}">
                      <a16:creationId xmlns:a16="http://schemas.microsoft.com/office/drawing/2014/main" id="{107D649E-6C63-41DA-B899-85E6623CB14E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37" name="Arc 36">
                  <a:extLst>
                    <a:ext uri="{FF2B5EF4-FFF2-40B4-BE49-F238E27FC236}">
                      <a16:creationId xmlns:a16="http://schemas.microsoft.com/office/drawing/2014/main" id="{A51D3087-569B-4B21-B36A-326A48BE1ED6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</p:grp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15EAF51D-CF48-49BE-ACDF-4AB256E4C97A}"/>
              </a:ext>
            </a:extLst>
          </p:cNvPr>
          <p:cNvGrpSpPr/>
          <p:nvPr/>
        </p:nvGrpSpPr>
        <p:grpSpPr>
          <a:xfrm>
            <a:off x="6968562" y="4596140"/>
            <a:ext cx="1381948" cy="1389925"/>
            <a:chOff x="7098928" y="3997501"/>
            <a:chExt cx="1381948" cy="1389925"/>
          </a:xfrm>
        </p:grpSpPr>
        <p:pic>
          <p:nvPicPr>
            <p:cNvPr id="60" name="Image 59">
              <a:extLst>
                <a:ext uri="{FF2B5EF4-FFF2-40B4-BE49-F238E27FC236}">
                  <a16:creationId xmlns:a16="http://schemas.microsoft.com/office/drawing/2014/main" id="{3F45C130-AD8B-409A-A517-DC1EEA936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98928" y="4346137"/>
              <a:ext cx="1041289" cy="1041289"/>
            </a:xfrm>
            <a:prstGeom prst="rect">
              <a:avLst/>
            </a:prstGeom>
          </p:spPr>
        </p:pic>
        <p:pic>
          <p:nvPicPr>
            <p:cNvPr id="3" name="Image 2">
              <a:extLst>
                <a:ext uri="{FF2B5EF4-FFF2-40B4-BE49-F238E27FC236}">
                  <a16:creationId xmlns:a16="http://schemas.microsoft.com/office/drawing/2014/main" id="{F2445674-D8BB-4D73-853A-341826699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0579" y="3997501"/>
              <a:ext cx="650297" cy="650297"/>
            </a:xfrm>
            <a:prstGeom prst="rect">
              <a:avLst/>
            </a:prstGeom>
          </p:spPr>
        </p:pic>
      </p:grp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567E44F-8C38-4963-A77B-76D8502D3B3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17</a:t>
            </a:fld>
            <a:endParaRPr lang="fr-CH"/>
          </a:p>
        </p:txBody>
      </p:sp>
      <p:grpSp>
        <p:nvGrpSpPr>
          <p:cNvPr id="7" name="Groupe 6">
            <a:extLst>
              <a:ext uri="{FF2B5EF4-FFF2-40B4-BE49-F238E27FC236}">
                <a16:creationId xmlns:a16="http://schemas.microsoft.com/office/drawing/2014/main" id="{29CFD7E3-1E27-466F-9B00-61A7C29BFE59}"/>
              </a:ext>
            </a:extLst>
          </p:cNvPr>
          <p:cNvGrpSpPr/>
          <p:nvPr/>
        </p:nvGrpSpPr>
        <p:grpSpPr>
          <a:xfrm>
            <a:off x="1191260" y="4769885"/>
            <a:ext cx="1551035" cy="1009116"/>
            <a:chOff x="746864" y="4434589"/>
            <a:chExt cx="2351104" cy="1529646"/>
          </a:xfrm>
        </p:grpSpPr>
        <p:pic>
          <p:nvPicPr>
            <p:cNvPr id="24" name="Image 23">
              <a:extLst>
                <a:ext uri="{FF2B5EF4-FFF2-40B4-BE49-F238E27FC236}">
                  <a16:creationId xmlns:a16="http://schemas.microsoft.com/office/drawing/2014/main" id="{C9D69854-A6EE-4BB2-92F3-613CD6D52A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6864" y="4824990"/>
              <a:ext cx="846114" cy="846114"/>
            </a:xfrm>
            <a:prstGeom prst="rect">
              <a:avLst/>
            </a:prstGeom>
          </p:spPr>
        </p:pic>
        <p:pic>
          <p:nvPicPr>
            <p:cNvPr id="26" name="Image 25">
              <a:extLst>
                <a:ext uri="{FF2B5EF4-FFF2-40B4-BE49-F238E27FC236}">
                  <a16:creationId xmlns:a16="http://schemas.microsoft.com/office/drawing/2014/main" id="{800B06AE-E372-4388-8E22-A1786A30D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7671" y="5313939"/>
              <a:ext cx="650297" cy="650296"/>
            </a:xfrm>
            <a:prstGeom prst="rect">
              <a:avLst/>
            </a:prstGeom>
          </p:spPr>
        </p:pic>
        <p:pic>
          <p:nvPicPr>
            <p:cNvPr id="6" name="Image 5">
              <a:extLst>
                <a:ext uri="{FF2B5EF4-FFF2-40B4-BE49-F238E27FC236}">
                  <a16:creationId xmlns:a16="http://schemas.microsoft.com/office/drawing/2014/main" id="{256CC99A-11D6-4309-9E8F-8AB311AA99CA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6280" y="4434589"/>
              <a:ext cx="605555" cy="605555"/>
            </a:xfrm>
            <a:prstGeom prst="rect">
              <a:avLst/>
            </a:prstGeom>
          </p:spPr>
        </p:pic>
        <p:cxnSp>
          <p:nvCxnSpPr>
            <p:cNvPr id="62" name="Connecteur droit avec flèche 61">
              <a:extLst>
                <a:ext uri="{FF2B5EF4-FFF2-40B4-BE49-F238E27FC236}">
                  <a16:creationId xmlns:a16="http://schemas.microsoft.com/office/drawing/2014/main" id="{BB8E936A-B4BC-4ED5-B29C-ADAF149FDCC1}"/>
                </a:ext>
              </a:extLst>
            </p:cNvPr>
            <p:cNvCxnSpPr>
              <a:cxnSpLocks/>
            </p:cNvCxnSpPr>
            <p:nvPr/>
          </p:nvCxnSpPr>
          <p:spPr>
            <a:xfrm>
              <a:off x="1753164" y="5248047"/>
              <a:ext cx="609600" cy="0"/>
            </a:xfrm>
            <a:prstGeom prst="straightConnector1">
              <a:avLst/>
            </a:prstGeom>
            <a:ln w="76200">
              <a:solidFill>
                <a:srgbClr val="FF0000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9" name="Image 58">
            <a:extLst>
              <a:ext uri="{FF2B5EF4-FFF2-40B4-BE49-F238E27FC236}">
                <a16:creationId xmlns:a16="http://schemas.microsoft.com/office/drawing/2014/main" id="{639EEC12-92D0-4B1E-87EA-85BD03C8C79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187" y="4301337"/>
            <a:ext cx="2216748" cy="2216748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2A34D0AE-2FAD-4138-AB1D-F3E5D24CD4F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155931" flipH="1" flipV="1">
            <a:off x="2865491" y="4337974"/>
            <a:ext cx="1206504" cy="1289334"/>
          </a:xfrm>
          <a:prstGeom prst="rect">
            <a:avLst/>
          </a:prstGeom>
        </p:spPr>
      </p:pic>
      <p:pic>
        <p:nvPicPr>
          <p:cNvPr id="67" name="Image 66">
            <a:extLst>
              <a:ext uri="{FF2B5EF4-FFF2-40B4-BE49-F238E27FC236}">
                <a16:creationId xmlns:a16="http://schemas.microsoft.com/office/drawing/2014/main" id="{37ADFF91-6562-4CC1-9EF9-F4A7F8BAD891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214465" flipH="1" flipV="1">
            <a:off x="6211831" y="5099979"/>
            <a:ext cx="596997" cy="637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7830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Gantt chart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02D7CDAA-60A2-4C6E-8274-BB4B4CCFCF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530" y="1567131"/>
            <a:ext cx="11639470" cy="496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3106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Motivations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992" y="2117552"/>
            <a:ext cx="8348700" cy="96131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Helvetica Neue" panose="020B0604020202020204" charset="0"/>
              </a:rPr>
              <a:t>Integrate </a:t>
            </a: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guidance</a:t>
            </a:r>
            <a:r>
              <a:rPr lang="en-GB" dirty="0">
                <a:latin typeface="Helvetica Neue" panose="020B0604020202020204" charset="0"/>
              </a:rPr>
              <a:t> in the </a:t>
            </a:r>
            <a:r>
              <a:rPr lang="en-GB" dirty="0" err="1">
                <a:latin typeface="Helvetica Neue" panose="020B0604020202020204" charset="0"/>
              </a:rPr>
              <a:t>FlyJacket</a:t>
            </a:r>
            <a:br>
              <a:rPr lang="en-GB" dirty="0">
                <a:latin typeface="Helvetica Neue" panose="020B0604020202020204" charset="0"/>
              </a:rPr>
            </a:br>
            <a:r>
              <a:rPr lang="en-GB" dirty="0">
                <a:latin typeface="Helvetica Neue" panose="020B0604020202020204" charset="0"/>
              </a:rPr>
              <a:t>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B651DA3-AA4A-4126-B77A-CC6098C9B4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903" y="3220777"/>
            <a:ext cx="2122607" cy="2211853"/>
          </a:xfrm>
          <a:prstGeom prst="rect">
            <a:avLst/>
          </a:prstGeom>
        </p:spPr>
      </p:pic>
      <p:sp>
        <p:nvSpPr>
          <p:cNvPr id="16" name="Shape 114">
            <a:extLst>
              <a:ext uri="{FF2B5EF4-FFF2-40B4-BE49-F238E27FC236}">
                <a16:creationId xmlns:a16="http://schemas.microsoft.com/office/drawing/2014/main" id="{6FCF674A-CC0B-45A3-BD8E-CB8E5D40F2D5}"/>
              </a:ext>
            </a:extLst>
          </p:cNvPr>
          <p:cNvSpPr txBox="1">
            <a:spLocks/>
          </p:cNvSpPr>
          <p:nvPr/>
        </p:nvSpPr>
        <p:spPr>
          <a:xfrm>
            <a:off x="587488" y="5410525"/>
            <a:ext cx="3721355" cy="580669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spcBef>
                <a:spcPts val="0"/>
              </a:spcBef>
              <a:buSzPts val="2800"/>
              <a:buNone/>
            </a:pPr>
            <a:r>
              <a:rPr lang="en-GB" dirty="0" err="1">
                <a:latin typeface="Helvetica Neue" panose="020B0604020202020204" charset="0"/>
              </a:rPr>
              <a:t>Infos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 </a:t>
            </a:r>
            <a:r>
              <a:rPr lang="en-GB" dirty="0">
                <a:latin typeface="Helvetica Neue" panose="020B0604020202020204" charset="0"/>
              </a:rPr>
              <a:t>about</a:t>
            </a: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 </a:t>
            </a: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obstacles</a:t>
            </a:r>
            <a:r>
              <a:rPr lang="en-GB" dirty="0">
                <a:latin typeface="Helvetica Neue" panose="020B0604020202020204" charset="0"/>
              </a:rPr>
              <a:t> </a:t>
            </a:r>
          </a:p>
        </p:txBody>
      </p:sp>
      <p:sp>
        <p:nvSpPr>
          <p:cNvPr id="15" name="Shape 88">
            <a:extLst>
              <a:ext uri="{FF2B5EF4-FFF2-40B4-BE49-F238E27FC236}">
                <a16:creationId xmlns:a16="http://schemas.microsoft.com/office/drawing/2014/main" id="{7DA5F5B0-1F5A-4097-92B0-218C3B74E170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Shape 89">
            <a:extLst>
              <a:ext uri="{FF2B5EF4-FFF2-40B4-BE49-F238E27FC236}">
                <a16:creationId xmlns:a16="http://schemas.microsoft.com/office/drawing/2014/main" id="{A98CFC51-81A4-4926-A358-78D0F88332C2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9" name="Shape 90">
              <a:extLst>
                <a:ext uri="{FF2B5EF4-FFF2-40B4-BE49-F238E27FC236}">
                  <a16:creationId xmlns:a16="http://schemas.microsoft.com/office/drawing/2014/main" id="{5B75663B-C64B-4994-ACDB-6F95D4F76613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1">
              <a:extLst>
                <a:ext uri="{FF2B5EF4-FFF2-40B4-BE49-F238E27FC236}">
                  <a16:creationId xmlns:a16="http://schemas.microsoft.com/office/drawing/2014/main" id="{EF590B11-C977-4241-8539-44CFB10E4A88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92">
            <a:extLst>
              <a:ext uri="{FF2B5EF4-FFF2-40B4-BE49-F238E27FC236}">
                <a16:creationId xmlns:a16="http://schemas.microsoft.com/office/drawing/2014/main" id="{F1925653-7A8F-48E9-88D4-941B3159981D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2" name="Shape 93">
              <a:extLst>
                <a:ext uri="{FF2B5EF4-FFF2-40B4-BE49-F238E27FC236}">
                  <a16:creationId xmlns:a16="http://schemas.microsoft.com/office/drawing/2014/main" id="{9B1E0E18-6C4F-4DB9-A620-2FCEB3F4F836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94">
              <a:extLst>
                <a:ext uri="{FF2B5EF4-FFF2-40B4-BE49-F238E27FC236}">
                  <a16:creationId xmlns:a16="http://schemas.microsoft.com/office/drawing/2014/main" id="{AAECCBFB-FE3A-4F51-8F6C-FB2BCDA72EF5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4" name="Shape 101">
            <a:extLst>
              <a:ext uri="{FF2B5EF4-FFF2-40B4-BE49-F238E27FC236}">
                <a16:creationId xmlns:a16="http://schemas.microsoft.com/office/drawing/2014/main" id="{56902FDF-CAE7-439B-87B1-A598CF0E89E5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5" name="Shape 102">
              <a:extLst>
                <a:ext uri="{FF2B5EF4-FFF2-40B4-BE49-F238E27FC236}">
                  <a16:creationId xmlns:a16="http://schemas.microsoft.com/office/drawing/2014/main" id="{43DA0F02-943E-435B-AE7E-5AD552600454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6" name="Shape 103">
              <a:extLst>
                <a:ext uri="{FF2B5EF4-FFF2-40B4-BE49-F238E27FC236}">
                  <a16:creationId xmlns:a16="http://schemas.microsoft.com/office/drawing/2014/main" id="{E0495068-4084-43CF-A919-0FF8784ADD83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D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70" name="Shape 114">
            <a:extLst>
              <a:ext uri="{FF2B5EF4-FFF2-40B4-BE49-F238E27FC236}">
                <a16:creationId xmlns:a16="http://schemas.microsoft.com/office/drawing/2014/main" id="{2B02619F-9EAC-4E80-A4CA-8AEC76769FC9}"/>
              </a:ext>
            </a:extLst>
          </p:cNvPr>
          <p:cNvSpPr txBox="1">
            <a:spLocks/>
          </p:cNvSpPr>
          <p:nvPr/>
        </p:nvSpPr>
        <p:spPr>
          <a:xfrm>
            <a:off x="12118" y="6446900"/>
            <a:ext cx="8348700" cy="7434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[1] </a:t>
            </a:r>
            <a:r>
              <a:rPr lang="en-GB" sz="1200" dirty="0" err="1">
                <a:latin typeface="Helvetica Neue" panose="02000403000000020004" pitchFamily="50" charset="0"/>
              </a:rPr>
              <a:t>Rognon</a:t>
            </a:r>
            <a:r>
              <a:rPr lang="en-GB" sz="1200" dirty="0">
                <a:latin typeface="Helvetica Neue" panose="02000403000000020004" pitchFamily="50" charset="0"/>
              </a:rPr>
              <a:t> et al. (2018), </a:t>
            </a:r>
            <a:r>
              <a:rPr lang="en-GB" sz="1200" dirty="0" err="1">
                <a:latin typeface="Helvetica Neue" panose="02000403000000020004" pitchFamily="50" charset="0"/>
              </a:rPr>
              <a:t>FlyJacket</a:t>
            </a:r>
            <a:r>
              <a:rPr lang="en-GB" sz="1200" dirty="0">
                <a:latin typeface="Helvetica Neue" panose="02000403000000020004" pitchFamily="50" charset="0"/>
              </a:rPr>
              <a:t>: An Upper Body Soft Exoskeleton for Immersive Drone Control</a:t>
            </a:r>
          </a:p>
        </p:txBody>
      </p:sp>
      <p:grpSp>
        <p:nvGrpSpPr>
          <p:cNvPr id="8" name="Groupe 7">
            <a:extLst>
              <a:ext uri="{FF2B5EF4-FFF2-40B4-BE49-F238E27FC236}">
                <a16:creationId xmlns:a16="http://schemas.microsoft.com/office/drawing/2014/main" id="{FA9224FE-1405-41E5-80ED-FE6B6C0FDA2F}"/>
              </a:ext>
            </a:extLst>
          </p:cNvPr>
          <p:cNvGrpSpPr/>
          <p:nvPr/>
        </p:nvGrpSpPr>
        <p:grpSpPr>
          <a:xfrm>
            <a:off x="952650" y="3547341"/>
            <a:ext cx="3356193" cy="1601633"/>
            <a:chOff x="970705" y="4342502"/>
            <a:chExt cx="3356193" cy="1601633"/>
          </a:xfrm>
        </p:grpSpPr>
        <p:pic>
          <p:nvPicPr>
            <p:cNvPr id="68" name="Image 67">
              <a:extLst>
                <a:ext uri="{FF2B5EF4-FFF2-40B4-BE49-F238E27FC236}">
                  <a16:creationId xmlns:a16="http://schemas.microsoft.com/office/drawing/2014/main" id="{BE8DDCD4-C39E-4123-B9F2-01CB7F24C85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70705" y="4903431"/>
              <a:ext cx="846114" cy="846114"/>
            </a:xfrm>
            <a:prstGeom prst="rect">
              <a:avLst/>
            </a:prstGeom>
          </p:spPr>
        </p:pic>
        <p:pic>
          <p:nvPicPr>
            <p:cNvPr id="72" name="Image 71">
              <a:extLst>
                <a:ext uri="{FF2B5EF4-FFF2-40B4-BE49-F238E27FC236}">
                  <a16:creationId xmlns:a16="http://schemas.microsoft.com/office/drawing/2014/main" id="{90CBD21F-220E-4D3A-80EF-0BD234E7D02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26305" y="4643542"/>
              <a:ext cx="1300593" cy="1300593"/>
            </a:xfrm>
            <a:prstGeom prst="rect">
              <a:avLst/>
            </a:prstGeom>
          </p:spPr>
        </p:pic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2799AA69-4F57-4A2F-87BD-815D07C3B643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550142" flipV="1">
              <a:off x="2144531" y="4286908"/>
              <a:ext cx="902157" cy="1013346"/>
            </a:xfrm>
            <a:prstGeom prst="rect">
              <a:avLst/>
            </a:prstGeom>
          </p:spPr>
        </p:pic>
      </p:grpSp>
      <p:cxnSp>
        <p:nvCxnSpPr>
          <p:cNvPr id="28" name="Connecteur droit avec flèche 27">
            <a:extLst>
              <a:ext uri="{FF2B5EF4-FFF2-40B4-BE49-F238E27FC236}">
                <a16:creationId xmlns:a16="http://schemas.microsoft.com/office/drawing/2014/main" id="{8915B7A0-BD79-428A-BFB2-0CB2339B9287}"/>
              </a:ext>
            </a:extLst>
          </p:cNvPr>
          <p:cNvCxnSpPr>
            <a:cxnSpLocks/>
          </p:cNvCxnSpPr>
          <p:nvPr/>
        </p:nvCxnSpPr>
        <p:spPr>
          <a:xfrm>
            <a:off x="4791236" y="4531327"/>
            <a:ext cx="1679449" cy="0"/>
          </a:xfrm>
          <a:prstGeom prst="straightConnector1">
            <a:avLst/>
          </a:prstGeom>
          <a:ln w="57150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Shape 114">
            <a:extLst>
              <a:ext uri="{FF2B5EF4-FFF2-40B4-BE49-F238E27FC236}">
                <a16:creationId xmlns:a16="http://schemas.microsoft.com/office/drawing/2014/main" id="{EFE26069-040E-4E9C-9FF3-978F851D83CE}"/>
              </a:ext>
            </a:extLst>
          </p:cNvPr>
          <p:cNvSpPr txBox="1">
            <a:spLocks/>
          </p:cNvSpPr>
          <p:nvPr/>
        </p:nvSpPr>
        <p:spPr>
          <a:xfrm>
            <a:off x="4469566" y="5414894"/>
            <a:ext cx="2001119" cy="52837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spcBef>
                <a:spcPts val="0"/>
              </a:spcBef>
              <a:buSzPts val="2800"/>
              <a:buNone/>
            </a:pPr>
            <a:r>
              <a:rPr lang="en-GB" dirty="0">
                <a:latin typeface="Helvetica Neue" panose="020B0604020202020204" charset="0"/>
              </a:rPr>
              <a:t>transmitted</a:t>
            </a:r>
          </a:p>
        </p:txBody>
      </p:sp>
      <p:sp>
        <p:nvSpPr>
          <p:cNvPr id="83" name="Shape 114">
            <a:extLst>
              <a:ext uri="{FF2B5EF4-FFF2-40B4-BE49-F238E27FC236}">
                <a16:creationId xmlns:a16="http://schemas.microsoft.com/office/drawing/2014/main" id="{0A689E69-CF4C-4342-9BAF-EC581B0AFEEF}"/>
              </a:ext>
            </a:extLst>
          </p:cNvPr>
          <p:cNvSpPr txBox="1">
            <a:spLocks/>
          </p:cNvSpPr>
          <p:nvPr/>
        </p:nvSpPr>
        <p:spPr>
          <a:xfrm>
            <a:off x="7053674" y="5406677"/>
            <a:ext cx="2404128" cy="34487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0800" indent="0">
              <a:spcBef>
                <a:spcPts val="0"/>
              </a:spcBef>
              <a:buSzPts val="2800"/>
              <a:buNone/>
            </a:pPr>
            <a:r>
              <a:rPr lang="fr-CH" dirty="0">
                <a:latin typeface="Helvetica Neue" panose="020B0604020202020204" charset="0"/>
              </a:rPr>
              <a:t>to the </a:t>
            </a:r>
            <a:r>
              <a:rPr lang="fr-CH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pilot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</p:txBody>
      </p:sp>
      <p:pic>
        <p:nvPicPr>
          <p:cNvPr id="85" name="Image 84">
            <a:extLst>
              <a:ext uri="{FF2B5EF4-FFF2-40B4-BE49-F238E27FC236}">
                <a16:creationId xmlns:a16="http://schemas.microsoft.com/office/drawing/2014/main" id="{6678A601-2D65-40D5-8A92-E72F90FF8CF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6984" y="3451220"/>
            <a:ext cx="846474" cy="846474"/>
          </a:xfrm>
          <a:prstGeom prst="rect">
            <a:avLst/>
          </a:prstGeom>
        </p:spPr>
      </p:pic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327C11E9-3087-40F5-ADF7-CFA1C7B58B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2</a:t>
            </a:fld>
            <a:endParaRPr lang="fr-CH"/>
          </a:p>
        </p:txBody>
      </p:sp>
      <p:sp>
        <p:nvSpPr>
          <p:cNvPr id="33" name="Shape 114">
            <a:extLst>
              <a:ext uri="{FF2B5EF4-FFF2-40B4-BE49-F238E27FC236}">
                <a16:creationId xmlns:a16="http://schemas.microsoft.com/office/drawing/2014/main" id="{2862048B-7EDB-4444-970A-5DD1E04A6058}"/>
              </a:ext>
            </a:extLst>
          </p:cNvPr>
          <p:cNvSpPr txBox="1">
            <a:spLocks/>
          </p:cNvSpPr>
          <p:nvPr/>
        </p:nvSpPr>
        <p:spPr>
          <a:xfrm>
            <a:off x="8449675" y="4854812"/>
            <a:ext cx="419682" cy="5910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10790911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Approach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992" y="1871402"/>
            <a:ext cx="8348700" cy="8438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Helvetica Neue" panose="020B0604020202020204" charset="0"/>
              </a:rPr>
              <a:t>Visual </a:t>
            </a:r>
            <a:r>
              <a:rPr lang="fr-CH" dirty="0" err="1">
                <a:latin typeface="Helvetica Neue" panose="020B0604020202020204" charset="0"/>
              </a:rPr>
              <a:t>sensory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channel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overloaded</a:t>
            </a:r>
            <a:endParaRPr lang="en-GB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Helvetica Neue" panose="020B0604020202020204" charset="0"/>
            </a:endParaRPr>
          </a:p>
        </p:txBody>
      </p:sp>
      <p:sp>
        <p:nvSpPr>
          <p:cNvPr id="30" name="Shape 88">
            <a:extLst>
              <a:ext uri="{FF2B5EF4-FFF2-40B4-BE49-F238E27FC236}">
                <a16:creationId xmlns:a16="http://schemas.microsoft.com/office/drawing/2014/main" id="{4AD9FC24-2524-4D71-AC21-DDED3CF3B125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" name="Shape 89">
            <a:extLst>
              <a:ext uri="{FF2B5EF4-FFF2-40B4-BE49-F238E27FC236}">
                <a16:creationId xmlns:a16="http://schemas.microsoft.com/office/drawing/2014/main" id="{D09E06CA-5846-43C2-AFDF-B5CEB4447450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33" name="Shape 90">
              <a:extLst>
                <a:ext uri="{FF2B5EF4-FFF2-40B4-BE49-F238E27FC236}">
                  <a16:creationId xmlns:a16="http://schemas.microsoft.com/office/drawing/2014/main" id="{0385A208-6AC1-4B84-8BD3-EEAEA85998FC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4" name="Shape 91">
              <a:extLst>
                <a:ext uri="{FF2B5EF4-FFF2-40B4-BE49-F238E27FC236}">
                  <a16:creationId xmlns:a16="http://schemas.microsoft.com/office/drawing/2014/main" id="{401FB85B-BFD6-4EF6-BFE3-EC19E70E67EA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5" name="Shape 92">
            <a:extLst>
              <a:ext uri="{FF2B5EF4-FFF2-40B4-BE49-F238E27FC236}">
                <a16:creationId xmlns:a16="http://schemas.microsoft.com/office/drawing/2014/main" id="{5CFC1705-7809-4E09-80DD-29330C5FA226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36" name="Shape 93">
              <a:extLst>
                <a:ext uri="{FF2B5EF4-FFF2-40B4-BE49-F238E27FC236}">
                  <a16:creationId xmlns:a16="http://schemas.microsoft.com/office/drawing/2014/main" id="{93C86FA0-8284-4CD1-8FF4-BD3995A0EB8D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7" name="Shape 94">
              <a:extLst>
                <a:ext uri="{FF2B5EF4-FFF2-40B4-BE49-F238E27FC236}">
                  <a16:creationId xmlns:a16="http://schemas.microsoft.com/office/drawing/2014/main" id="{229255B6-75CE-4827-AC04-C151D9ED1355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41" name="Shape 101">
            <a:extLst>
              <a:ext uri="{FF2B5EF4-FFF2-40B4-BE49-F238E27FC236}">
                <a16:creationId xmlns:a16="http://schemas.microsoft.com/office/drawing/2014/main" id="{39A1D03D-FF53-4FB6-8D94-61BD39165CA0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42" name="Shape 102">
              <a:extLst>
                <a:ext uri="{FF2B5EF4-FFF2-40B4-BE49-F238E27FC236}">
                  <a16:creationId xmlns:a16="http://schemas.microsoft.com/office/drawing/2014/main" id="{3925BE30-D968-495E-A4F3-B06FC133732C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43" name="Shape 103">
              <a:extLst>
                <a:ext uri="{FF2B5EF4-FFF2-40B4-BE49-F238E27FC236}">
                  <a16:creationId xmlns:a16="http://schemas.microsoft.com/office/drawing/2014/main" id="{93C3DC50-C916-482D-9257-04B3B5DABA43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D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57" name="Shape 114">
            <a:extLst>
              <a:ext uri="{FF2B5EF4-FFF2-40B4-BE49-F238E27FC236}">
                <a16:creationId xmlns:a16="http://schemas.microsoft.com/office/drawing/2014/main" id="{DFD7FB12-AAAC-495D-86E6-32D98FD30259}"/>
              </a:ext>
            </a:extLst>
          </p:cNvPr>
          <p:cNvSpPr txBox="1">
            <a:spLocks/>
          </p:cNvSpPr>
          <p:nvPr/>
        </p:nvSpPr>
        <p:spPr>
          <a:xfrm>
            <a:off x="762744" y="4036676"/>
            <a:ext cx="4396165" cy="1636272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Haptic</a:t>
            </a:r>
            <a:r>
              <a:rPr lang="en-GB" dirty="0">
                <a:latin typeface="Helvetica Neue" panose="020B0604020202020204" charset="0"/>
              </a:rPr>
              <a:t> display :</a:t>
            </a:r>
          </a:p>
          <a:p>
            <a:pPr marL="0" indent="0">
              <a:buNone/>
            </a:pPr>
            <a:r>
              <a:rPr lang="en-GB" dirty="0">
                <a:latin typeface="Helvetica Neue" panose="020B0604020202020204" charset="0"/>
              </a:rPr>
              <a:t>9 vibrating DC motors in contact with the skin</a:t>
            </a:r>
          </a:p>
        </p:txBody>
      </p: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C16D40F7-C52E-4A88-BBF5-474F9F56ADE0}"/>
              </a:ext>
            </a:extLst>
          </p:cNvPr>
          <p:cNvCxnSpPr>
            <a:cxnSpLocks/>
          </p:cNvCxnSpPr>
          <p:nvPr/>
        </p:nvCxnSpPr>
        <p:spPr>
          <a:xfrm>
            <a:off x="1541497" y="2831479"/>
            <a:ext cx="0" cy="1109396"/>
          </a:xfrm>
          <a:prstGeom prst="straightConnector1">
            <a:avLst/>
          </a:prstGeom>
          <a:ln w="57150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Shape 114">
            <a:extLst>
              <a:ext uri="{FF2B5EF4-FFF2-40B4-BE49-F238E27FC236}">
                <a16:creationId xmlns:a16="http://schemas.microsoft.com/office/drawing/2014/main" id="{570AE7D3-29BE-43F3-9024-9B2D923229A0}"/>
              </a:ext>
            </a:extLst>
          </p:cNvPr>
          <p:cNvSpPr txBox="1">
            <a:spLocks/>
          </p:cNvSpPr>
          <p:nvPr/>
        </p:nvSpPr>
        <p:spPr>
          <a:xfrm>
            <a:off x="1771898" y="2969331"/>
            <a:ext cx="8348700" cy="84386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Helvetica Neue" panose="020B0604020202020204" charset="0"/>
              </a:rPr>
              <a:t>Alternative feedback</a:t>
            </a:r>
            <a:endParaRPr lang="en-GB" dirty="0">
              <a:latin typeface="Helvetica Neue" panose="020B060402020202020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3458F7A-E5CF-472C-96E7-FE6736FD01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3</a:t>
            </a:fld>
            <a:endParaRPr lang="fr-CH"/>
          </a:p>
        </p:txBody>
      </p:sp>
      <p:grpSp>
        <p:nvGrpSpPr>
          <p:cNvPr id="3" name="Groupe 2">
            <a:extLst>
              <a:ext uri="{FF2B5EF4-FFF2-40B4-BE49-F238E27FC236}">
                <a16:creationId xmlns:a16="http://schemas.microsoft.com/office/drawing/2014/main" id="{699BA262-4E63-4F0C-B317-761753247057}"/>
              </a:ext>
            </a:extLst>
          </p:cNvPr>
          <p:cNvGrpSpPr/>
          <p:nvPr/>
        </p:nvGrpSpPr>
        <p:grpSpPr>
          <a:xfrm>
            <a:off x="5641506" y="3633390"/>
            <a:ext cx="2320640" cy="2395904"/>
            <a:chOff x="5641506" y="3633390"/>
            <a:chExt cx="2320640" cy="2395904"/>
          </a:xfrm>
        </p:grpSpPr>
        <p:grpSp>
          <p:nvGrpSpPr>
            <p:cNvPr id="62" name="Groupe 61">
              <a:extLst>
                <a:ext uri="{FF2B5EF4-FFF2-40B4-BE49-F238E27FC236}">
                  <a16:creationId xmlns:a16="http://schemas.microsoft.com/office/drawing/2014/main" id="{8133A527-843D-40A2-B482-3D2E64BC444B}"/>
                </a:ext>
              </a:extLst>
            </p:cNvPr>
            <p:cNvGrpSpPr/>
            <p:nvPr/>
          </p:nvGrpSpPr>
          <p:grpSpPr>
            <a:xfrm>
              <a:off x="5641506" y="3633390"/>
              <a:ext cx="2217176" cy="2207953"/>
              <a:chOff x="1122917" y="4028270"/>
              <a:chExt cx="2228688" cy="2219416"/>
            </a:xfrm>
          </p:grpSpPr>
          <p:grpSp>
            <p:nvGrpSpPr>
              <p:cNvPr id="63" name="Groupe 62">
                <a:extLst>
                  <a:ext uri="{FF2B5EF4-FFF2-40B4-BE49-F238E27FC236}">
                    <a16:creationId xmlns:a16="http://schemas.microsoft.com/office/drawing/2014/main" id="{D7C30835-B683-47B4-AF78-6F5C53ECA09E}"/>
                  </a:ext>
                </a:extLst>
              </p:cNvPr>
              <p:cNvGrpSpPr/>
              <p:nvPr/>
            </p:nvGrpSpPr>
            <p:grpSpPr>
              <a:xfrm rot="10800000">
                <a:off x="2517337" y="4057620"/>
                <a:ext cx="834268" cy="834268"/>
                <a:chOff x="2642368" y="3544138"/>
                <a:chExt cx="834268" cy="834268"/>
              </a:xfrm>
            </p:grpSpPr>
            <p:sp>
              <p:nvSpPr>
                <p:cNvPr id="115" name="Arc 114">
                  <a:extLst>
                    <a:ext uri="{FF2B5EF4-FFF2-40B4-BE49-F238E27FC236}">
                      <a16:creationId xmlns:a16="http://schemas.microsoft.com/office/drawing/2014/main" id="{3A3D6FDE-D434-4A62-861C-420C408C1042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6" name="Arc 115">
                  <a:extLst>
                    <a:ext uri="{FF2B5EF4-FFF2-40B4-BE49-F238E27FC236}">
                      <a16:creationId xmlns:a16="http://schemas.microsoft.com/office/drawing/2014/main" id="{5B324A7B-CBE9-4B8C-98BD-AA278FE1F261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8" name="Groupe 67">
                <a:extLst>
                  <a:ext uri="{FF2B5EF4-FFF2-40B4-BE49-F238E27FC236}">
                    <a16:creationId xmlns:a16="http://schemas.microsoft.com/office/drawing/2014/main" id="{C4A2F87E-EB99-40CA-AF44-0CF9AE97AA84}"/>
                  </a:ext>
                </a:extLst>
              </p:cNvPr>
              <p:cNvGrpSpPr/>
              <p:nvPr/>
            </p:nvGrpSpPr>
            <p:grpSpPr>
              <a:xfrm rot="178225">
                <a:off x="1840793" y="4701737"/>
                <a:ext cx="834268" cy="834268"/>
                <a:chOff x="2642368" y="3544138"/>
                <a:chExt cx="834268" cy="834268"/>
              </a:xfrm>
            </p:grpSpPr>
            <p:sp>
              <p:nvSpPr>
                <p:cNvPr id="113" name="Arc 112">
                  <a:extLst>
                    <a:ext uri="{FF2B5EF4-FFF2-40B4-BE49-F238E27FC236}">
                      <a16:creationId xmlns:a16="http://schemas.microsoft.com/office/drawing/2014/main" id="{41CE98B2-B258-49CA-91C7-5F58F8C35C7C}"/>
                    </a:ext>
                  </a:extLst>
                </p:cNvPr>
                <p:cNvSpPr/>
                <p:nvPr/>
              </p:nvSpPr>
              <p:spPr>
                <a:xfrm>
                  <a:off x="2755708" y="3669089"/>
                  <a:ext cx="603028" cy="60302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  <p:sp>
              <p:nvSpPr>
                <p:cNvPr id="114" name="Arc 113">
                  <a:extLst>
                    <a:ext uri="{FF2B5EF4-FFF2-40B4-BE49-F238E27FC236}">
                      <a16:creationId xmlns:a16="http://schemas.microsoft.com/office/drawing/2014/main" id="{96C688BA-6324-4798-84F1-5395FCF2D6B6}"/>
                    </a:ext>
                  </a:extLst>
                </p:cNvPr>
                <p:cNvSpPr/>
                <p:nvPr/>
              </p:nvSpPr>
              <p:spPr>
                <a:xfrm>
                  <a:off x="2642368" y="3544138"/>
                  <a:ext cx="834268" cy="834268"/>
                </a:xfrm>
                <a:prstGeom prst="arc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69" name="Groupe 68">
                <a:extLst>
                  <a:ext uri="{FF2B5EF4-FFF2-40B4-BE49-F238E27FC236}">
                    <a16:creationId xmlns:a16="http://schemas.microsoft.com/office/drawing/2014/main" id="{83F68628-627E-4196-9D20-31AFA5F56053}"/>
                  </a:ext>
                </a:extLst>
              </p:cNvPr>
              <p:cNvGrpSpPr/>
              <p:nvPr/>
            </p:nvGrpSpPr>
            <p:grpSpPr>
              <a:xfrm>
                <a:off x="1122917" y="4028270"/>
                <a:ext cx="2201898" cy="2219416"/>
                <a:chOff x="1122917" y="4028270"/>
                <a:chExt cx="2201898" cy="2219416"/>
              </a:xfrm>
            </p:grpSpPr>
            <p:grpSp>
              <p:nvGrpSpPr>
                <p:cNvPr id="70" name="Groupe 69">
                  <a:extLst>
                    <a:ext uri="{FF2B5EF4-FFF2-40B4-BE49-F238E27FC236}">
                      <a16:creationId xmlns:a16="http://schemas.microsoft.com/office/drawing/2014/main" id="{DBD88203-5EB8-4236-959E-721209E280A9}"/>
                    </a:ext>
                  </a:extLst>
                </p:cNvPr>
                <p:cNvGrpSpPr/>
                <p:nvPr/>
              </p:nvGrpSpPr>
              <p:grpSpPr>
                <a:xfrm rot="10800000">
                  <a:off x="1842418" y="4716815"/>
                  <a:ext cx="834268" cy="834268"/>
                  <a:chOff x="2642368" y="3544138"/>
                  <a:chExt cx="834268" cy="834268"/>
                </a:xfrm>
              </p:grpSpPr>
              <p:sp>
                <p:nvSpPr>
                  <p:cNvPr id="111" name="Arc 110">
                    <a:extLst>
                      <a:ext uri="{FF2B5EF4-FFF2-40B4-BE49-F238E27FC236}">
                        <a16:creationId xmlns:a16="http://schemas.microsoft.com/office/drawing/2014/main" id="{31C5093A-B940-459B-AE19-069A46F1C207}"/>
                      </a:ext>
                    </a:extLst>
                  </p:cNvPr>
                  <p:cNvSpPr/>
                  <p:nvPr/>
                </p:nvSpPr>
                <p:spPr>
                  <a:xfrm>
                    <a:off x="2755708" y="3669089"/>
                    <a:ext cx="603028" cy="60302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2" name="Arc 111">
                    <a:extLst>
                      <a:ext uri="{FF2B5EF4-FFF2-40B4-BE49-F238E27FC236}">
                        <a16:creationId xmlns:a16="http://schemas.microsoft.com/office/drawing/2014/main" id="{901B38CB-44EB-4C00-9EEB-FD6EAC268521}"/>
                      </a:ext>
                    </a:extLst>
                  </p:cNvPr>
                  <p:cNvSpPr/>
                  <p:nvPr/>
                </p:nvSpPr>
                <p:spPr>
                  <a:xfrm>
                    <a:off x="2642368" y="3544138"/>
                    <a:ext cx="834268" cy="83426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87" name="Groupe 86">
                  <a:extLst>
                    <a:ext uri="{FF2B5EF4-FFF2-40B4-BE49-F238E27FC236}">
                      <a16:creationId xmlns:a16="http://schemas.microsoft.com/office/drawing/2014/main" id="{1C36B130-EA46-43ED-998E-22AF037E943E}"/>
                    </a:ext>
                  </a:extLst>
                </p:cNvPr>
                <p:cNvGrpSpPr/>
                <p:nvPr/>
              </p:nvGrpSpPr>
              <p:grpSpPr>
                <a:xfrm rot="178225">
                  <a:off x="1147283" y="5361633"/>
                  <a:ext cx="834268" cy="834268"/>
                  <a:chOff x="2642368" y="3544138"/>
                  <a:chExt cx="834268" cy="834268"/>
                </a:xfrm>
              </p:grpSpPr>
              <p:sp>
                <p:nvSpPr>
                  <p:cNvPr id="109" name="Arc 108">
                    <a:extLst>
                      <a:ext uri="{FF2B5EF4-FFF2-40B4-BE49-F238E27FC236}">
                        <a16:creationId xmlns:a16="http://schemas.microsoft.com/office/drawing/2014/main" id="{A3995783-908A-48B9-B3E6-0C8B284DC4CC}"/>
                      </a:ext>
                    </a:extLst>
                  </p:cNvPr>
                  <p:cNvSpPr/>
                  <p:nvPr/>
                </p:nvSpPr>
                <p:spPr>
                  <a:xfrm>
                    <a:off x="2755708" y="3669089"/>
                    <a:ext cx="603028" cy="60302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10" name="Arc 109">
                    <a:extLst>
                      <a:ext uri="{FF2B5EF4-FFF2-40B4-BE49-F238E27FC236}">
                        <a16:creationId xmlns:a16="http://schemas.microsoft.com/office/drawing/2014/main" id="{54EB95B7-E8CE-436B-986E-E16E64E1C612}"/>
                      </a:ext>
                    </a:extLst>
                  </p:cNvPr>
                  <p:cNvSpPr/>
                  <p:nvPr/>
                </p:nvSpPr>
                <p:spPr>
                  <a:xfrm>
                    <a:off x="2642368" y="3544138"/>
                    <a:ext cx="834268" cy="83426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88" name="Groupe 87">
                  <a:extLst>
                    <a:ext uri="{FF2B5EF4-FFF2-40B4-BE49-F238E27FC236}">
                      <a16:creationId xmlns:a16="http://schemas.microsoft.com/office/drawing/2014/main" id="{A7166B95-7DFE-42C4-B879-CD7EE76675DB}"/>
                    </a:ext>
                  </a:extLst>
                </p:cNvPr>
                <p:cNvGrpSpPr/>
                <p:nvPr/>
              </p:nvGrpSpPr>
              <p:grpSpPr>
                <a:xfrm rot="178225">
                  <a:off x="2490547" y="4028270"/>
                  <a:ext cx="834268" cy="834268"/>
                  <a:chOff x="2642368" y="3544138"/>
                  <a:chExt cx="834268" cy="834268"/>
                </a:xfrm>
              </p:grpSpPr>
              <p:sp>
                <p:nvSpPr>
                  <p:cNvPr id="107" name="Arc 106">
                    <a:extLst>
                      <a:ext uri="{FF2B5EF4-FFF2-40B4-BE49-F238E27FC236}">
                        <a16:creationId xmlns:a16="http://schemas.microsoft.com/office/drawing/2014/main" id="{1554FA11-FEFD-4F0A-AE59-3D709359639B}"/>
                      </a:ext>
                    </a:extLst>
                  </p:cNvPr>
                  <p:cNvSpPr/>
                  <p:nvPr/>
                </p:nvSpPr>
                <p:spPr>
                  <a:xfrm>
                    <a:off x="2755708" y="3669089"/>
                    <a:ext cx="603028" cy="60302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108" name="Arc 107">
                    <a:extLst>
                      <a:ext uri="{FF2B5EF4-FFF2-40B4-BE49-F238E27FC236}">
                        <a16:creationId xmlns:a16="http://schemas.microsoft.com/office/drawing/2014/main" id="{489638E9-DC48-4A83-A3DE-453DFB4666F9}"/>
                      </a:ext>
                    </a:extLst>
                  </p:cNvPr>
                  <p:cNvSpPr/>
                  <p:nvPr/>
                </p:nvSpPr>
                <p:spPr>
                  <a:xfrm>
                    <a:off x="2642368" y="3544138"/>
                    <a:ext cx="834268" cy="83426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  <p:grpSp>
              <p:nvGrpSpPr>
                <p:cNvPr id="89" name="Groupe 88">
                  <a:extLst>
                    <a:ext uri="{FF2B5EF4-FFF2-40B4-BE49-F238E27FC236}">
                      <a16:creationId xmlns:a16="http://schemas.microsoft.com/office/drawing/2014/main" id="{30953498-D723-412A-A84C-D5FF30F4F033}"/>
                    </a:ext>
                  </a:extLst>
                </p:cNvPr>
                <p:cNvGrpSpPr/>
                <p:nvPr/>
              </p:nvGrpSpPr>
              <p:grpSpPr>
                <a:xfrm>
                  <a:off x="1377973" y="4288890"/>
                  <a:ext cx="1730040" cy="1706906"/>
                  <a:chOff x="1497744" y="2832712"/>
                  <a:chExt cx="1730040" cy="1706906"/>
                </a:xfrm>
              </p:grpSpPr>
              <p:grpSp>
                <p:nvGrpSpPr>
                  <p:cNvPr id="93" name="Groupe 92">
                    <a:extLst>
                      <a:ext uri="{FF2B5EF4-FFF2-40B4-BE49-F238E27FC236}">
                        <a16:creationId xmlns:a16="http://schemas.microsoft.com/office/drawing/2014/main" id="{C85F3D40-A799-4CBC-940E-3FA55BEFF78D}"/>
                      </a:ext>
                    </a:extLst>
                  </p:cNvPr>
                  <p:cNvGrpSpPr/>
                  <p:nvPr/>
                </p:nvGrpSpPr>
                <p:grpSpPr>
                  <a:xfrm>
                    <a:off x="1497744" y="2832712"/>
                    <a:ext cx="1730040" cy="1706906"/>
                    <a:chOff x="7081762" y="2400300"/>
                    <a:chExt cx="1730040" cy="1706906"/>
                  </a:xfrm>
                </p:grpSpPr>
                <p:sp>
                  <p:nvSpPr>
                    <p:cNvPr id="95" name="Ellipse 94">
                      <a:extLst>
                        <a:ext uri="{FF2B5EF4-FFF2-40B4-BE49-F238E27FC236}">
                          <a16:creationId xmlns:a16="http://schemas.microsoft.com/office/drawing/2014/main" id="{60380EE8-1077-4156-8530-212C47F8C5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6600" y="2400300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6" name="Ellipse 95">
                      <a:extLst>
                        <a:ext uri="{FF2B5EF4-FFF2-40B4-BE49-F238E27FC236}">
                          <a16:creationId xmlns:a16="http://schemas.microsoft.com/office/drawing/2014/main" id="{8A0E5161-50EF-4081-B11A-D1BE12BADB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7271" y="2400300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7" name="Ellipse 96">
                      <a:extLst>
                        <a:ext uri="{FF2B5EF4-FFF2-40B4-BE49-F238E27FC236}">
                          <a16:creationId xmlns:a16="http://schemas.microsoft.com/office/drawing/2014/main" id="{3D6F6644-0AF6-4D92-86D1-6E2E4AFF7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07942" y="2400300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8" name="Ellipse 97">
                      <a:extLst>
                        <a:ext uri="{FF2B5EF4-FFF2-40B4-BE49-F238E27FC236}">
                          <a16:creationId xmlns:a16="http://schemas.microsoft.com/office/drawing/2014/main" id="{12375845-E28C-4872-BA01-4ADA3DCEBF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1762" y="3039969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99" name="Ellipse 98">
                      <a:extLst>
                        <a:ext uri="{FF2B5EF4-FFF2-40B4-BE49-F238E27FC236}">
                          <a16:creationId xmlns:a16="http://schemas.microsoft.com/office/drawing/2014/main" id="{B0AD094E-0B02-4898-AE55-C0E727C7FB2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2433" y="3039969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0" name="Ellipse 99">
                      <a:extLst>
                        <a:ext uri="{FF2B5EF4-FFF2-40B4-BE49-F238E27FC236}">
                          <a16:creationId xmlns:a16="http://schemas.microsoft.com/office/drawing/2014/main" id="{FCCAD1FC-5246-485F-A92A-2D73B1D475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03104" y="3039969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3" name="Ellipse 102">
                      <a:extLst>
                        <a:ext uri="{FF2B5EF4-FFF2-40B4-BE49-F238E27FC236}">
                          <a16:creationId xmlns:a16="http://schemas.microsoft.com/office/drawing/2014/main" id="{6AF00C0E-6548-4DF3-A618-FBD1A544A3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275" y="3703346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5" name="Ellipse 104">
                      <a:extLst>
                        <a:ext uri="{FF2B5EF4-FFF2-40B4-BE49-F238E27FC236}">
                          <a16:creationId xmlns:a16="http://schemas.microsoft.com/office/drawing/2014/main" id="{6EADEC35-FF37-4D6B-B9C5-81A128267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742946" y="3703346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  <p:sp>
                  <p:nvSpPr>
                    <p:cNvPr id="106" name="Ellipse 105">
                      <a:extLst>
                        <a:ext uri="{FF2B5EF4-FFF2-40B4-BE49-F238E27FC236}">
                          <a16:creationId xmlns:a16="http://schemas.microsoft.com/office/drawing/2014/main" id="{59B78475-DC6A-4F70-AF9C-051BF33F2D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403617" y="3703346"/>
                      <a:ext cx="403860" cy="403860"/>
                    </a:xfrm>
                    <a:prstGeom prst="ellipse">
                      <a:avLst/>
                    </a:prstGeom>
                    <a:solidFill>
                      <a:schemeClr val="tx2"/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GB"/>
                    </a:p>
                  </p:txBody>
                </p:sp>
              </p:grpSp>
              <p:cxnSp>
                <p:nvCxnSpPr>
                  <p:cNvPr id="94" name="Connecteur droit avec flèche 93">
                    <a:extLst>
                      <a:ext uri="{FF2B5EF4-FFF2-40B4-BE49-F238E27FC236}">
                        <a16:creationId xmlns:a16="http://schemas.microsoft.com/office/drawing/2014/main" id="{61907B65-263D-4E70-B023-8FC42FBB9C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1635932" y="3008937"/>
                    <a:ext cx="1388390" cy="1384181"/>
                  </a:xfrm>
                  <a:prstGeom prst="straightConnector1">
                    <a:avLst/>
                  </a:prstGeom>
                  <a:ln w="57150">
                    <a:solidFill>
                      <a:srgbClr val="FFC000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90" name="Groupe 89">
                  <a:extLst>
                    <a:ext uri="{FF2B5EF4-FFF2-40B4-BE49-F238E27FC236}">
                      <a16:creationId xmlns:a16="http://schemas.microsoft.com/office/drawing/2014/main" id="{E751F3C6-F632-47CE-B407-107C4AF5209B}"/>
                    </a:ext>
                  </a:extLst>
                </p:cNvPr>
                <p:cNvGrpSpPr/>
                <p:nvPr/>
              </p:nvGrpSpPr>
              <p:grpSpPr>
                <a:xfrm rot="10800000">
                  <a:off x="1122917" y="5413418"/>
                  <a:ext cx="834268" cy="834268"/>
                  <a:chOff x="2642368" y="3544138"/>
                  <a:chExt cx="834268" cy="834268"/>
                </a:xfrm>
              </p:grpSpPr>
              <p:sp>
                <p:nvSpPr>
                  <p:cNvPr id="91" name="Arc 90">
                    <a:extLst>
                      <a:ext uri="{FF2B5EF4-FFF2-40B4-BE49-F238E27FC236}">
                        <a16:creationId xmlns:a16="http://schemas.microsoft.com/office/drawing/2014/main" id="{8605822A-A6DE-4F2D-9E02-A674DCEC0B35}"/>
                      </a:ext>
                    </a:extLst>
                  </p:cNvPr>
                  <p:cNvSpPr/>
                  <p:nvPr/>
                </p:nvSpPr>
                <p:spPr>
                  <a:xfrm>
                    <a:off x="2755708" y="3669089"/>
                    <a:ext cx="603028" cy="60302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2" name="Arc 91">
                    <a:extLst>
                      <a:ext uri="{FF2B5EF4-FFF2-40B4-BE49-F238E27FC236}">
                        <a16:creationId xmlns:a16="http://schemas.microsoft.com/office/drawing/2014/main" id="{C97A9BDB-C0F5-44F3-ADAC-2D858B3B9123}"/>
                      </a:ext>
                    </a:extLst>
                  </p:cNvPr>
                  <p:cNvSpPr/>
                  <p:nvPr/>
                </p:nvSpPr>
                <p:spPr>
                  <a:xfrm>
                    <a:off x="2642368" y="3544138"/>
                    <a:ext cx="834268" cy="834268"/>
                  </a:xfrm>
                  <a:prstGeom prst="arc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</p:grpSp>
          </p:grpSp>
        </p:grpSp>
        <p:sp>
          <p:nvSpPr>
            <p:cNvPr id="56" name="Shape 114">
              <a:extLst>
                <a:ext uri="{FF2B5EF4-FFF2-40B4-BE49-F238E27FC236}">
                  <a16:creationId xmlns:a16="http://schemas.microsoft.com/office/drawing/2014/main" id="{93BEC4EA-8CDB-4AA6-9627-421904266A01}"/>
                </a:ext>
              </a:extLst>
            </p:cNvPr>
            <p:cNvSpPr txBox="1">
              <a:spLocks/>
            </p:cNvSpPr>
            <p:nvPr/>
          </p:nvSpPr>
          <p:spPr>
            <a:xfrm>
              <a:off x="6149212" y="5438287"/>
              <a:ext cx="419682" cy="591007"/>
            </a:xfrm>
            <a:prstGeom prst="rect">
              <a:avLst/>
            </a:prstGeom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fr-CH" sz="1200" dirty="0">
                  <a:latin typeface="Helvetica Neue" panose="02000403000000020004" pitchFamily="50" charset="0"/>
                </a:rPr>
                <a:t>3</a:t>
              </a:r>
              <a:endParaRPr lang="en-GB" sz="1200" dirty="0">
                <a:latin typeface="Helvetica Neue" panose="02000403000000020004" pitchFamily="50" charset="0"/>
              </a:endParaRPr>
            </a:p>
          </p:txBody>
        </p:sp>
        <p:sp>
          <p:nvSpPr>
            <p:cNvPr id="59" name="Shape 114">
              <a:extLst>
                <a:ext uri="{FF2B5EF4-FFF2-40B4-BE49-F238E27FC236}">
                  <a16:creationId xmlns:a16="http://schemas.microsoft.com/office/drawing/2014/main" id="{56BE2C9B-0523-476B-9BCE-0B95368E39EA}"/>
                </a:ext>
              </a:extLst>
            </p:cNvPr>
            <p:cNvSpPr txBox="1">
              <a:spLocks/>
            </p:cNvSpPr>
            <p:nvPr/>
          </p:nvSpPr>
          <p:spPr>
            <a:xfrm>
              <a:off x="6874083" y="4697031"/>
              <a:ext cx="419682" cy="591007"/>
            </a:xfrm>
            <a:prstGeom prst="rect">
              <a:avLst/>
            </a:prstGeom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fr-CH" sz="1200" dirty="0">
                  <a:latin typeface="Helvetica Neue" panose="02000403000000020004" pitchFamily="50" charset="0"/>
                </a:rPr>
                <a:t>2</a:t>
              </a:r>
              <a:endParaRPr lang="en-GB" sz="1200" dirty="0">
                <a:latin typeface="Helvetica Neue" panose="02000403000000020004" pitchFamily="50" charset="0"/>
              </a:endParaRPr>
            </a:p>
          </p:txBody>
        </p:sp>
        <p:sp>
          <p:nvSpPr>
            <p:cNvPr id="60" name="Shape 114">
              <a:extLst>
                <a:ext uri="{FF2B5EF4-FFF2-40B4-BE49-F238E27FC236}">
                  <a16:creationId xmlns:a16="http://schemas.microsoft.com/office/drawing/2014/main" id="{5E99DE81-BA2D-4E09-9ACB-F6FC7A60A62A}"/>
                </a:ext>
              </a:extLst>
            </p:cNvPr>
            <p:cNvSpPr txBox="1">
              <a:spLocks/>
            </p:cNvSpPr>
            <p:nvPr/>
          </p:nvSpPr>
          <p:spPr>
            <a:xfrm>
              <a:off x="7542464" y="4156034"/>
              <a:ext cx="419682" cy="591007"/>
            </a:xfrm>
            <a:prstGeom prst="rect">
              <a:avLst/>
            </a:prstGeom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GB" sz="1200" dirty="0">
                  <a:latin typeface="Helvetica Neue" panose="02000403000000020004" pitchFamily="50" charset="0"/>
                </a:rPr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980878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D0433163-E75E-428B-99A8-0F01BBD4BD0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342" y="2883403"/>
            <a:ext cx="4060882" cy="1851233"/>
          </a:xfrm>
          <a:prstGeom prst="rect">
            <a:avLst/>
          </a:prstGeom>
        </p:spPr>
      </p:pic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>
                <a:solidFill>
                  <a:srgbClr val="D00000"/>
                </a:solidFill>
                <a:latin typeface="Helvetica Neue" panose="020B0604020202020204" charset="0"/>
              </a:rPr>
              <a:t>State of the art</a:t>
            </a:r>
            <a:endParaRPr lang="en-GB" b="1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GB"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839808" y="1622250"/>
            <a:ext cx="8348700" cy="105219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GB" dirty="0">
              <a:latin typeface="Helvetica Neue" panose="020B0604020202020204" charset="0"/>
            </a:endParaRPr>
          </a:p>
        </p:txBody>
      </p:sp>
      <p:sp>
        <p:nvSpPr>
          <p:cNvPr id="17" name="Shape 88">
            <a:extLst>
              <a:ext uri="{FF2B5EF4-FFF2-40B4-BE49-F238E27FC236}">
                <a16:creationId xmlns:a16="http://schemas.microsoft.com/office/drawing/2014/main" id="{F5F4EF57-F902-424C-BB8C-6F93DCBB9B01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Shape 89">
            <a:extLst>
              <a:ext uri="{FF2B5EF4-FFF2-40B4-BE49-F238E27FC236}">
                <a16:creationId xmlns:a16="http://schemas.microsoft.com/office/drawing/2014/main" id="{6071A640-F355-415F-82CE-37103ED49625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9" name="Shape 90">
              <a:extLst>
                <a:ext uri="{FF2B5EF4-FFF2-40B4-BE49-F238E27FC236}">
                  <a16:creationId xmlns:a16="http://schemas.microsoft.com/office/drawing/2014/main" id="{92D8A4DA-869B-401E-9985-09DF9D74BD6B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1">
              <a:extLst>
                <a:ext uri="{FF2B5EF4-FFF2-40B4-BE49-F238E27FC236}">
                  <a16:creationId xmlns:a16="http://schemas.microsoft.com/office/drawing/2014/main" id="{B5D0D3A7-01C7-46C6-B7BB-2B8D414D2BCE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92">
            <a:extLst>
              <a:ext uri="{FF2B5EF4-FFF2-40B4-BE49-F238E27FC236}">
                <a16:creationId xmlns:a16="http://schemas.microsoft.com/office/drawing/2014/main" id="{6852FB20-0078-4DC2-B574-6049102E7942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2" name="Shape 93">
              <a:extLst>
                <a:ext uri="{FF2B5EF4-FFF2-40B4-BE49-F238E27FC236}">
                  <a16:creationId xmlns:a16="http://schemas.microsoft.com/office/drawing/2014/main" id="{299982F3-7A60-416F-97B4-5495980D05D0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94">
              <a:extLst>
                <a:ext uri="{FF2B5EF4-FFF2-40B4-BE49-F238E27FC236}">
                  <a16:creationId xmlns:a16="http://schemas.microsoft.com/office/drawing/2014/main" id="{20A959E4-51D7-4360-85A9-440A372D463B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4" name="Shape 101">
            <a:extLst>
              <a:ext uri="{FF2B5EF4-FFF2-40B4-BE49-F238E27FC236}">
                <a16:creationId xmlns:a16="http://schemas.microsoft.com/office/drawing/2014/main" id="{779C57E8-0570-488C-B693-0C7F485F4A72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5" name="Shape 102">
              <a:extLst>
                <a:ext uri="{FF2B5EF4-FFF2-40B4-BE49-F238E27FC236}">
                  <a16:creationId xmlns:a16="http://schemas.microsoft.com/office/drawing/2014/main" id="{1E4ABFDD-07EA-4FA9-8D77-61D46816E19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6" name="Shape 103">
              <a:extLst>
                <a:ext uri="{FF2B5EF4-FFF2-40B4-BE49-F238E27FC236}">
                  <a16:creationId xmlns:a16="http://schemas.microsoft.com/office/drawing/2014/main" id="{C34CCDE4-A7A1-41C9-B506-3905325C94C0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D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7" name="Shape 114">
            <a:extLst>
              <a:ext uri="{FF2B5EF4-FFF2-40B4-BE49-F238E27FC236}">
                <a16:creationId xmlns:a16="http://schemas.microsoft.com/office/drawing/2014/main" id="{58EF99B7-CE4E-44C4-9B0F-D3936BFDF8C3}"/>
              </a:ext>
            </a:extLst>
          </p:cNvPr>
          <p:cNvSpPr txBox="1">
            <a:spLocks/>
          </p:cNvSpPr>
          <p:nvPr/>
        </p:nvSpPr>
        <p:spPr>
          <a:xfrm>
            <a:off x="69356" y="6074056"/>
            <a:ext cx="9248176" cy="7434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en-GB" sz="1200" dirty="0">
                <a:latin typeface="Helvetica Neue" panose="020B0604020202020204" charset="0"/>
              </a:rPr>
            </a:br>
            <a:r>
              <a:rPr lang="fr-CH" sz="1200" dirty="0">
                <a:latin typeface="Helvetica Neue" panose="020B0604020202020204" charset="0"/>
              </a:rPr>
              <a:t>[2</a:t>
            </a:r>
            <a:r>
              <a:rPr lang="en-GB" sz="1200" dirty="0">
                <a:latin typeface="Helvetica Neue" panose="020B0604020202020204" charset="0"/>
              </a:rPr>
              <a:t>] </a:t>
            </a:r>
            <a:r>
              <a:rPr lang="en-GB" sz="1200" dirty="0" err="1">
                <a:latin typeface="Helvetica Neue" panose="020B0604020202020204" charset="0"/>
              </a:rPr>
              <a:t>Barghout</a:t>
            </a:r>
            <a:r>
              <a:rPr lang="en-GB" sz="1200" dirty="0">
                <a:latin typeface="Helvetica Neue" panose="020B0604020202020204" charset="0"/>
              </a:rPr>
              <a:t> et al. (2009), Spatial Resolution of Vibrotactile Perception on the Human Forearm When Exploiting </a:t>
            </a:r>
            <a:r>
              <a:rPr lang="en-GB" sz="1200" dirty="0" err="1">
                <a:latin typeface="Helvetica Neue" panose="020B0604020202020204" charset="0"/>
              </a:rPr>
              <a:t>Funneling</a:t>
            </a:r>
            <a:r>
              <a:rPr lang="en-GB" sz="1200" dirty="0">
                <a:latin typeface="Helvetica Neue" panose="020B0604020202020204" charset="0"/>
              </a:rPr>
              <a:t> Illusion</a:t>
            </a:r>
            <a:br>
              <a:rPr lang="en-GB" sz="1200" dirty="0">
                <a:latin typeface="Helvetica Neue" panose="020B0604020202020204" charset="0"/>
              </a:rPr>
            </a:br>
            <a:r>
              <a:rPr lang="en-GB" sz="1200" dirty="0">
                <a:latin typeface="Helvetica Neue" panose="020B0604020202020204" charset="0"/>
              </a:rPr>
              <a:t>[3] Cha, Rahal, et El </a:t>
            </a:r>
            <a:r>
              <a:rPr lang="en-GB" sz="1200" dirty="0" err="1">
                <a:latin typeface="Helvetica Neue" panose="020B0604020202020204" charset="0"/>
              </a:rPr>
              <a:t>Saddik</a:t>
            </a:r>
            <a:r>
              <a:rPr lang="en-GB" sz="1200" dirty="0">
                <a:latin typeface="Helvetica Neue" panose="020B0604020202020204" charset="0"/>
              </a:rPr>
              <a:t> (2008), A Pilot Study on Simulating Continuous Sensation with Two Vibrating Motors</a:t>
            </a: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868CBC31-A267-4A59-A365-3AF6708B99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2042" y="2910932"/>
            <a:ext cx="3528743" cy="1796176"/>
          </a:xfrm>
          <a:prstGeom prst="rect">
            <a:avLst/>
          </a:prstGeom>
        </p:spPr>
      </p:pic>
      <p:sp>
        <p:nvSpPr>
          <p:cNvPr id="29" name="Shape 114">
            <a:extLst>
              <a:ext uri="{FF2B5EF4-FFF2-40B4-BE49-F238E27FC236}">
                <a16:creationId xmlns:a16="http://schemas.microsoft.com/office/drawing/2014/main" id="{D330E50B-5E4A-401A-9B5C-834910DD1766}"/>
              </a:ext>
            </a:extLst>
          </p:cNvPr>
          <p:cNvSpPr txBox="1">
            <a:spLocks/>
          </p:cNvSpPr>
          <p:nvPr/>
        </p:nvSpPr>
        <p:spPr>
          <a:xfrm>
            <a:off x="786103" y="2030547"/>
            <a:ext cx="3314410" cy="84729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err="1">
                <a:latin typeface="Helvetica Neue" panose="020B0604020202020204" charset="0"/>
              </a:rPr>
              <a:t>Funelling</a:t>
            </a:r>
            <a:r>
              <a:rPr lang="en-GB" dirty="0">
                <a:latin typeface="Helvetica Neue" panose="020B0604020202020204" charset="0"/>
              </a:rPr>
              <a:t> illusion</a:t>
            </a:r>
            <a:br>
              <a:rPr lang="en-GB" dirty="0">
                <a:latin typeface="Helvetica Neue" panose="020B0604020202020204" charset="0"/>
              </a:rPr>
            </a:br>
            <a:r>
              <a:rPr lang="en-GB" dirty="0">
                <a:latin typeface="Helvetica Neue" panose="020B0604020202020204" charset="0"/>
              </a:rPr>
              <a:t> </a:t>
            </a:r>
          </a:p>
        </p:txBody>
      </p:sp>
      <p:sp>
        <p:nvSpPr>
          <p:cNvPr id="28" name="Shape 114">
            <a:extLst>
              <a:ext uri="{FF2B5EF4-FFF2-40B4-BE49-F238E27FC236}">
                <a16:creationId xmlns:a16="http://schemas.microsoft.com/office/drawing/2014/main" id="{B3F8A286-11B4-4A5D-8849-C34034E04E2D}"/>
              </a:ext>
            </a:extLst>
          </p:cNvPr>
          <p:cNvSpPr txBox="1">
            <a:spLocks/>
          </p:cNvSpPr>
          <p:nvPr/>
        </p:nvSpPr>
        <p:spPr>
          <a:xfrm>
            <a:off x="1243987" y="5318597"/>
            <a:ext cx="6791409" cy="84729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A</a:t>
            </a:r>
            <a:r>
              <a:rPr lang="en-GB" dirty="0" err="1">
                <a:latin typeface="Helvetica Neue" panose="020B0604020202020204" charset="0"/>
              </a:rPr>
              <a:t>llow</a:t>
            </a:r>
            <a:r>
              <a:rPr lang="en-GB" dirty="0">
                <a:latin typeface="Helvetica Neue" panose="020B0604020202020204" charset="0"/>
              </a:rPr>
              <a:t> to feel a </a:t>
            </a:r>
            <a:r>
              <a:rPr lang="en-GB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continuous</a:t>
            </a:r>
            <a:r>
              <a:rPr lang="en-GB" dirty="0">
                <a:latin typeface="Helvetica Neue" panose="020B0604020202020204" charset="0"/>
              </a:rPr>
              <a:t> displacement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1FD639A2-9422-4DD9-9938-F1E0CE7B432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4</a:t>
            </a:fld>
            <a:endParaRPr lang="fr-CH"/>
          </a:p>
        </p:txBody>
      </p:sp>
      <p:sp>
        <p:nvSpPr>
          <p:cNvPr id="30" name="Shape 114">
            <a:extLst>
              <a:ext uri="{FF2B5EF4-FFF2-40B4-BE49-F238E27FC236}">
                <a16:creationId xmlns:a16="http://schemas.microsoft.com/office/drawing/2014/main" id="{33EA29CD-DA79-475B-A6F4-64372C1B7326}"/>
              </a:ext>
            </a:extLst>
          </p:cNvPr>
          <p:cNvSpPr txBox="1">
            <a:spLocks/>
          </p:cNvSpPr>
          <p:nvPr/>
        </p:nvSpPr>
        <p:spPr>
          <a:xfrm>
            <a:off x="4073457" y="4505114"/>
            <a:ext cx="444358" cy="37959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[2]</a:t>
            </a:r>
          </a:p>
        </p:txBody>
      </p:sp>
      <p:sp>
        <p:nvSpPr>
          <p:cNvPr id="31" name="Shape 114">
            <a:extLst>
              <a:ext uri="{FF2B5EF4-FFF2-40B4-BE49-F238E27FC236}">
                <a16:creationId xmlns:a16="http://schemas.microsoft.com/office/drawing/2014/main" id="{753F5D6C-8516-48A1-A75B-70585F19380D}"/>
              </a:ext>
            </a:extLst>
          </p:cNvPr>
          <p:cNvSpPr txBox="1">
            <a:spLocks/>
          </p:cNvSpPr>
          <p:nvPr/>
        </p:nvSpPr>
        <p:spPr>
          <a:xfrm>
            <a:off x="8658055" y="4504072"/>
            <a:ext cx="419682" cy="5910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[3]</a:t>
            </a:r>
          </a:p>
        </p:txBody>
      </p:sp>
    </p:spTree>
    <p:extLst>
      <p:ext uri="{BB962C8B-B14F-4D97-AF65-F5344CB8AC3E}">
        <p14:creationId xmlns:p14="http://schemas.microsoft.com/office/powerpoint/2010/main" val="32022315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>
                <a:solidFill>
                  <a:srgbClr val="D00000"/>
                </a:solidFill>
                <a:latin typeface="Helvetica Neue" panose="020B0604020202020204" charset="0"/>
              </a:rPr>
              <a:t>State of the art</a:t>
            </a:r>
            <a:endParaRPr lang="en-GB" b="1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GB"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7" name="Shape 88">
            <a:extLst>
              <a:ext uri="{FF2B5EF4-FFF2-40B4-BE49-F238E27FC236}">
                <a16:creationId xmlns:a16="http://schemas.microsoft.com/office/drawing/2014/main" id="{F5F4EF57-F902-424C-BB8C-6F93DCBB9B01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Shape 89">
            <a:extLst>
              <a:ext uri="{FF2B5EF4-FFF2-40B4-BE49-F238E27FC236}">
                <a16:creationId xmlns:a16="http://schemas.microsoft.com/office/drawing/2014/main" id="{6071A640-F355-415F-82CE-37103ED49625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9" name="Shape 90">
              <a:extLst>
                <a:ext uri="{FF2B5EF4-FFF2-40B4-BE49-F238E27FC236}">
                  <a16:creationId xmlns:a16="http://schemas.microsoft.com/office/drawing/2014/main" id="{92D8A4DA-869B-401E-9985-09DF9D74BD6B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1">
              <a:extLst>
                <a:ext uri="{FF2B5EF4-FFF2-40B4-BE49-F238E27FC236}">
                  <a16:creationId xmlns:a16="http://schemas.microsoft.com/office/drawing/2014/main" id="{B5D0D3A7-01C7-46C6-B7BB-2B8D414D2BCE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92">
            <a:extLst>
              <a:ext uri="{FF2B5EF4-FFF2-40B4-BE49-F238E27FC236}">
                <a16:creationId xmlns:a16="http://schemas.microsoft.com/office/drawing/2014/main" id="{6852FB20-0078-4DC2-B574-6049102E7942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2" name="Shape 93">
              <a:extLst>
                <a:ext uri="{FF2B5EF4-FFF2-40B4-BE49-F238E27FC236}">
                  <a16:creationId xmlns:a16="http://schemas.microsoft.com/office/drawing/2014/main" id="{299982F3-7A60-416F-97B4-5495980D05D0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94">
              <a:extLst>
                <a:ext uri="{FF2B5EF4-FFF2-40B4-BE49-F238E27FC236}">
                  <a16:creationId xmlns:a16="http://schemas.microsoft.com/office/drawing/2014/main" id="{20A959E4-51D7-4360-85A9-440A372D463B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4" name="Shape 101">
            <a:extLst>
              <a:ext uri="{FF2B5EF4-FFF2-40B4-BE49-F238E27FC236}">
                <a16:creationId xmlns:a16="http://schemas.microsoft.com/office/drawing/2014/main" id="{779C57E8-0570-488C-B693-0C7F485F4A72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5" name="Shape 102">
              <a:extLst>
                <a:ext uri="{FF2B5EF4-FFF2-40B4-BE49-F238E27FC236}">
                  <a16:creationId xmlns:a16="http://schemas.microsoft.com/office/drawing/2014/main" id="{1E4ABFDD-07EA-4FA9-8D77-61D46816E19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6" name="Shape 103">
              <a:extLst>
                <a:ext uri="{FF2B5EF4-FFF2-40B4-BE49-F238E27FC236}">
                  <a16:creationId xmlns:a16="http://schemas.microsoft.com/office/drawing/2014/main" id="{C34CCDE4-A7A1-41C9-B506-3905325C94C0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D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pic>
        <p:nvPicPr>
          <p:cNvPr id="3" name="Image 2">
            <a:extLst>
              <a:ext uri="{FF2B5EF4-FFF2-40B4-BE49-F238E27FC236}">
                <a16:creationId xmlns:a16="http://schemas.microsoft.com/office/drawing/2014/main" id="{3C1E1A4B-5CF9-4633-A3E1-C84DE15EFDB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3629" y="2642646"/>
            <a:ext cx="4331466" cy="1928856"/>
          </a:xfrm>
          <a:prstGeom prst="rect">
            <a:avLst/>
          </a:prstGeom>
        </p:spPr>
      </p:pic>
      <p:sp>
        <p:nvSpPr>
          <p:cNvPr id="29" name="Shape 114">
            <a:extLst>
              <a:ext uri="{FF2B5EF4-FFF2-40B4-BE49-F238E27FC236}">
                <a16:creationId xmlns:a16="http://schemas.microsoft.com/office/drawing/2014/main" id="{DE76A54A-B813-40F0-BF5E-27BD2FDF1603}"/>
              </a:ext>
            </a:extLst>
          </p:cNvPr>
          <p:cNvSpPr txBox="1">
            <a:spLocks/>
          </p:cNvSpPr>
          <p:nvPr/>
        </p:nvSpPr>
        <p:spPr>
          <a:xfrm>
            <a:off x="21950" y="6244670"/>
            <a:ext cx="8348700" cy="7434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sz="1200" dirty="0">
                <a:latin typeface="Helvetica Neue" panose="02000403000000020004" pitchFamily="50" charset="0"/>
              </a:rPr>
              <a:t>[4] Tan et ao. (2009), </a:t>
            </a:r>
            <a:r>
              <a:rPr lang="en-GB" sz="1200" dirty="0">
                <a:latin typeface="Helvetica Neue" panose="02000403000000020004" pitchFamily="50" charset="0"/>
              </a:rPr>
              <a:t>A Haptic Back Display for Attentional and Directional Cueing</a:t>
            </a:r>
            <a:br>
              <a:rPr lang="en-GB" sz="1200" dirty="0">
                <a:latin typeface="Helvetica Neue" panose="02000403000000020004" pitchFamily="50" charset="0"/>
              </a:rPr>
            </a:br>
            <a:r>
              <a:rPr lang="en-GB" sz="1200" dirty="0">
                <a:latin typeface="Helvetica Neue" panose="02000403000000020004" pitchFamily="50" charset="0"/>
              </a:rPr>
              <a:t>[5] </a:t>
            </a:r>
            <a:r>
              <a:rPr lang="en-GB" sz="1200" dirty="0" err="1">
                <a:latin typeface="Helvetica Neue" panose="02000403000000020004" pitchFamily="50" charset="0"/>
              </a:rPr>
              <a:t>Novich</a:t>
            </a:r>
            <a:r>
              <a:rPr lang="en-GB" sz="1200" dirty="0">
                <a:latin typeface="Helvetica Neue" panose="02000403000000020004" pitchFamily="50" charset="0"/>
              </a:rPr>
              <a:t> et Eagleman (2015), Using Space and Time to Encode Vibrotactile Information</a:t>
            </a:r>
            <a:br>
              <a:rPr lang="en-GB" sz="1200" dirty="0">
                <a:latin typeface="Helvetica Neue" panose="02000403000000020004" pitchFamily="50" charset="0"/>
              </a:rPr>
            </a:br>
            <a:endParaRPr lang="en-GB" sz="1200" dirty="0">
              <a:latin typeface="Helvetica Neue" panose="02000403000000020004" pitchFamily="50" charset="0"/>
            </a:endParaRPr>
          </a:p>
        </p:txBody>
      </p:sp>
      <p:pic>
        <p:nvPicPr>
          <p:cNvPr id="27" name="Image 26">
            <a:extLst>
              <a:ext uri="{FF2B5EF4-FFF2-40B4-BE49-F238E27FC236}">
                <a16:creationId xmlns:a16="http://schemas.microsoft.com/office/drawing/2014/main" id="{D22D551A-B581-4811-8566-6EED393A6D2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658" y="2613792"/>
            <a:ext cx="2407379" cy="1851232"/>
          </a:xfrm>
          <a:prstGeom prst="rect">
            <a:avLst/>
          </a:prstGeom>
        </p:spPr>
      </p:pic>
      <p:sp>
        <p:nvSpPr>
          <p:cNvPr id="31" name="Shape 114">
            <a:extLst>
              <a:ext uri="{FF2B5EF4-FFF2-40B4-BE49-F238E27FC236}">
                <a16:creationId xmlns:a16="http://schemas.microsoft.com/office/drawing/2014/main" id="{403091BA-D6A1-490C-A24A-B8D9975EA9B5}"/>
              </a:ext>
            </a:extLst>
          </p:cNvPr>
          <p:cNvSpPr txBox="1">
            <a:spLocks/>
          </p:cNvSpPr>
          <p:nvPr/>
        </p:nvSpPr>
        <p:spPr>
          <a:xfrm>
            <a:off x="786103" y="1956295"/>
            <a:ext cx="8348700" cy="96131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>
                <a:latin typeface="Helvetica Neue" panose="020B0604020202020204" charset="0"/>
              </a:rPr>
              <a:t>Wearable vibrotactile arrays :</a:t>
            </a:r>
          </a:p>
        </p:txBody>
      </p:sp>
      <p:sp>
        <p:nvSpPr>
          <p:cNvPr id="28" name="Shape 114">
            <a:extLst>
              <a:ext uri="{FF2B5EF4-FFF2-40B4-BE49-F238E27FC236}">
                <a16:creationId xmlns:a16="http://schemas.microsoft.com/office/drawing/2014/main" id="{8FE187C7-08EA-43AC-9B07-B5DCD93E71AE}"/>
              </a:ext>
            </a:extLst>
          </p:cNvPr>
          <p:cNvSpPr txBox="1">
            <a:spLocks/>
          </p:cNvSpPr>
          <p:nvPr/>
        </p:nvSpPr>
        <p:spPr>
          <a:xfrm>
            <a:off x="746851" y="4927459"/>
            <a:ext cx="8348700" cy="125010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CH" dirty="0">
                <a:latin typeface="Helvetica Neue" panose="020B0604020202020204" charset="0"/>
              </a:rPr>
              <a:t>Transmit direction information </a:t>
            </a:r>
            <a:r>
              <a:rPr lang="fr-CH" dirty="0" err="1">
                <a:latin typeface="Helvetica Neue" panose="020B0604020202020204" charset="0"/>
              </a:rPr>
              <a:t>successfully</a:t>
            </a:r>
            <a:endParaRPr lang="fr-CH" dirty="0">
              <a:latin typeface="Helvetica Neue" panose="020B0604020202020204" charset="0"/>
            </a:endParaRPr>
          </a:p>
          <a:p>
            <a:r>
              <a:rPr lang="fr-CH" dirty="0">
                <a:latin typeface="Helvetica Neue" panose="020B0604020202020204" charset="0"/>
              </a:rPr>
              <a:t>Simple </a:t>
            </a:r>
            <a:r>
              <a:rPr lang="fr-CH" dirty="0" err="1">
                <a:latin typeface="Helvetica Neue" panose="020B0604020202020204" charset="0"/>
              </a:rPr>
              <a:t>step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signals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 do not exploit </a:t>
            </a:r>
            <a:r>
              <a:rPr lang="fr-CH" dirty="0" err="1">
                <a:latin typeface="Helvetica Neue" panose="020B0604020202020204" charset="0"/>
                <a:sym typeface="Wingdings" panose="05000000000000000000" pitchFamily="2" charset="2"/>
              </a:rPr>
              <a:t>funelling</a:t>
            </a:r>
            <a:r>
              <a:rPr lang="fr-CH" dirty="0">
                <a:latin typeface="Helvetica Neue" panose="020B0604020202020204" charset="0"/>
                <a:sym typeface="Wingdings" panose="05000000000000000000" pitchFamily="2" charset="2"/>
              </a:rPr>
              <a:t> illusion</a:t>
            </a:r>
            <a:endParaRPr lang="fr-CH" dirty="0">
              <a:latin typeface="Helvetica Neue" panose="020B0604020202020204" charset="0"/>
            </a:endParaRP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FA4AE7AA-F24D-4FC7-AF75-976B54A38B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5</a:t>
            </a:fld>
            <a:endParaRPr lang="fr-CH"/>
          </a:p>
        </p:txBody>
      </p:sp>
      <p:sp>
        <p:nvSpPr>
          <p:cNvPr id="30" name="Shape 114">
            <a:extLst>
              <a:ext uri="{FF2B5EF4-FFF2-40B4-BE49-F238E27FC236}">
                <a16:creationId xmlns:a16="http://schemas.microsoft.com/office/drawing/2014/main" id="{82E40347-B6D9-4FAC-AB55-6B54D60541FD}"/>
              </a:ext>
            </a:extLst>
          </p:cNvPr>
          <p:cNvSpPr txBox="1">
            <a:spLocks/>
          </p:cNvSpPr>
          <p:nvPr/>
        </p:nvSpPr>
        <p:spPr>
          <a:xfrm>
            <a:off x="3688316" y="4278971"/>
            <a:ext cx="444358" cy="37959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[4]</a:t>
            </a:r>
          </a:p>
        </p:txBody>
      </p:sp>
      <p:sp>
        <p:nvSpPr>
          <p:cNvPr id="32" name="Shape 114">
            <a:extLst>
              <a:ext uri="{FF2B5EF4-FFF2-40B4-BE49-F238E27FC236}">
                <a16:creationId xmlns:a16="http://schemas.microsoft.com/office/drawing/2014/main" id="{D7F80649-6294-438D-93DB-752CDC5F7487}"/>
              </a:ext>
            </a:extLst>
          </p:cNvPr>
          <p:cNvSpPr txBox="1">
            <a:spLocks/>
          </p:cNvSpPr>
          <p:nvPr/>
        </p:nvSpPr>
        <p:spPr>
          <a:xfrm>
            <a:off x="8658055" y="4277929"/>
            <a:ext cx="419682" cy="5910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[5]</a:t>
            </a:r>
          </a:p>
        </p:txBody>
      </p:sp>
    </p:spTree>
    <p:extLst>
      <p:ext uri="{BB962C8B-B14F-4D97-AF65-F5344CB8AC3E}">
        <p14:creationId xmlns:p14="http://schemas.microsoft.com/office/powerpoint/2010/main" val="4025410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dirty="0">
                <a:solidFill>
                  <a:srgbClr val="D00000"/>
                </a:solidFill>
                <a:latin typeface="Helvetica Neue" panose="020B0604020202020204" charset="0"/>
              </a:rPr>
              <a:t>Method</a:t>
            </a:r>
            <a:endParaRPr lang="en-GB" b="1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lang="en-GB"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7" name="Shape 88">
            <a:extLst>
              <a:ext uri="{FF2B5EF4-FFF2-40B4-BE49-F238E27FC236}">
                <a16:creationId xmlns:a16="http://schemas.microsoft.com/office/drawing/2014/main" id="{F5F4EF57-F902-424C-BB8C-6F93DCBB9B01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8" name="Shape 89">
            <a:extLst>
              <a:ext uri="{FF2B5EF4-FFF2-40B4-BE49-F238E27FC236}">
                <a16:creationId xmlns:a16="http://schemas.microsoft.com/office/drawing/2014/main" id="{6071A640-F355-415F-82CE-37103ED49625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19" name="Shape 90">
              <a:extLst>
                <a:ext uri="{FF2B5EF4-FFF2-40B4-BE49-F238E27FC236}">
                  <a16:creationId xmlns:a16="http://schemas.microsoft.com/office/drawing/2014/main" id="{92D8A4DA-869B-401E-9985-09DF9D74BD6B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0" name="Shape 91">
              <a:extLst>
                <a:ext uri="{FF2B5EF4-FFF2-40B4-BE49-F238E27FC236}">
                  <a16:creationId xmlns:a16="http://schemas.microsoft.com/office/drawing/2014/main" id="{B5D0D3A7-01C7-46C6-B7BB-2B8D414D2BCE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1" name="Shape 92">
            <a:extLst>
              <a:ext uri="{FF2B5EF4-FFF2-40B4-BE49-F238E27FC236}">
                <a16:creationId xmlns:a16="http://schemas.microsoft.com/office/drawing/2014/main" id="{6852FB20-0078-4DC2-B574-6049102E7942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2" name="Shape 93">
              <a:extLst>
                <a:ext uri="{FF2B5EF4-FFF2-40B4-BE49-F238E27FC236}">
                  <a16:creationId xmlns:a16="http://schemas.microsoft.com/office/drawing/2014/main" id="{299982F3-7A60-416F-97B4-5495980D05D0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3" name="Shape 94">
              <a:extLst>
                <a:ext uri="{FF2B5EF4-FFF2-40B4-BE49-F238E27FC236}">
                  <a16:creationId xmlns:a16="http://schemas.microsoft.com/office/drawing/2014/main" id="{20A959E4-51D7-4360-85A9-440A372D463B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4" name="Shape 101">
            <a:extLst>
              <a:ext uri="{FF2B5EF4-FFF2-40B4-BE49-F238E27FC236}">
                <a16:creationId xmlns:a16="http://schemas.microsoft.com/office/drawing/2014/main" id="{779C57E8-0570-488C-B693-0C7F485F4A72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25" name="Shape 102">
              <a:extLst>
                <a:ext uri="{FF2B5EF4-FFF2-40B4-BE49-F238E27FC236}">
                  <a16:creationId xmlns:a16="http://schemas.microsoft.com/office/drawing/2014/main" id="{1E4ABFDD-07EA-4FA9-8D77-61D46816E19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D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6" name="Shape 103">
              <a:extLst>
                <a:ext uri="{FF2B5EF4-FFF2-40B4-BE49-F238E27FC236}">
                  <a16:creationId xmlns:a16="http://schemas.microsoft.com/office/drawing/2014/main" id="{C34CCDE4-A7A1-41C9-B506-3905325C94C0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D0000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2" name="Rectangle : coins arrondis 1">
            <a:extLst>
              <a:ext uri="{FF2B5EF4-FFF2-40B4-BE49-F238E27FC236}">
                <a16:creationId xmlns:a16="http://schemas.microsoft.com/office/drawing/2014/main" id="{E59426F2-022B-4CFE-9BA7-F5FA4A16FFD3}"/>
              </a:ext>
            </a:extLst>
          </p:cNvPr>
          <p:cNvSpPr/>
          <p:nvPr/>
        </p:nvSpPr>
        <p:spPr>
          <a:xfrm>
            <a:off x="452587" y="1794211"/>
            <a:ext cx="1976742" cy="83710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Litterature</a:t>
            </a:r>
            <a:r>
              <a:rPr lang="fr-CH" sz="2400" dirty="0">
                <a:solidFill>
                  <a:schemeClr val="tx1"/>
                </a:solidFill>
                <a:latin typeface="Helvetica Neue" panose="02000403000000020004" pitchFamily="50" charset="0"/>
              </a:rPr>
              <a:t> </a:t>
            </a:r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review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sp>
        <p:nvSpPr>
          <p:cNvPr id="30" name="Rectangle : coins arrondis 29">
            <a:extLst>
              <a:ext uri="{FF2B5EF4-FFF2-40B4-BE49-F238E27FC236}">
                <a16:creationId xmlns:a16="http://schemas.microsoft.com/office/drawing/2014/main" id="{85A988E4-1D32-4592-9476-D464C9F75ED4}"/>
              </a:ext>
            </a:extLst>
          </p:cNvPr>
          <p:cNvSpPr/>
          <p:nvPr/>
        </p:nvSpPr>
        <p:spPr>
          <a:xfrm>
            <a:off x="1642902" y="3332833"/>
            <a:ext cx="1976742" cy="83710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>
                <a:solidFill>
                  <a:schemeClr val="tx1"/>
                </a:solidFill>
                <a:latin typeface="Helvetica Neue" panose="02000403000000020004" pitchFamily="50" charset="0"/>
              </a:rPr>
              <a:t>Prototype building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AEBFD25A-375E-4A28-96B3-60674C7ED9BE}"/>
              </a:ext>
            </a:extLst>
          </p:cNvPr>
          <p:cNvSpPr/>
          <p:nvPr/>
        </p:nvSpPr>
        <p:spPr>
          <a:xfrm>
            <a:off x="2831244" y="4811387"/>
            <a:ext cx="1976742" cy="837102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>
                <a:solidFill>
                  <a:schemeClr val="tx1"/>
                </a:solidFill>
                <a:latin typeface="Helvetica Neue" panose="02000403000000020004" pitchFamily="50" charset="0"/>
              </a:rPr>
              <a:t>Control of </a:t>
            </a:r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device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3FEA18E8-C813-4EF5-A7E6-C4CA5E133CB9}"/>
              </a:ext>
            </a:extLst>
          </p:cNvPr>
          <p:cNvSpPr/>
          <p:nvPr/>
        </p:nvSpPr>
        <p:spPr>
          <a:xfrm>
            <a:off x="6168443" y="3297315"/>
            <a:ext cx="1976742" cy="83710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Experiments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D95BEE7F-E034-4983-A793-BCD24C7DA9F2}"/>
              </a:ext>
            </a:extLst>
          </p:cNvPr>
          <p:cNvSpPr/>
          <p:nvPr/>
        </p:nvSpPr>
        <p:spPr>
          <a:xfrm>
            <a:off x="6902704" y="4824135"/>
            <a:ext cx="1976742" cy="83710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Analysis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cxnSp>
        <p:nvCxnSpPr>
          <p:cNvPr id="5" name="Connecteur : en angle 4">
            <a:extLst>
              <a:ext uri="{FF2B5EF4-FFF2-40B4-BE49-F238E27FC236}">
                <a16:creationId xmlns:a16="http://schemas.microsoft.com/office/drawing/2014/main" id="{75F6D7D5-7F80-4ADE-A6C0-5743730AABC6}"/>
              </a:ext>
            </a:extLst>
          </p:cNvPr>
          <p:cNvCxnSpPr>
            <a:cxnSpLocks/>
            <a:stCxn id="2" idx="2"/>
            <a:endCxn id="30" idx="1"/>
          </p:cNvCxnSpPr>
          <p:nvPr/>
        </p:nvCxnSpPr>
        <p:spPr>
          <a:xfrm rot="16200000" flipH="1">
            <a:off x="981895" y="3090376"/>
            <a:ext cx="1120071" cy="201944"/>
          </a:xfrm>
          <a:prstGeom prst="bentConnector2">
            <a:avLst/>
          </a:prstGeom>
          <a:ln w="28575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 : en angle 34">
            <a:extLst>
              <a:ext uri="{FF2B5EF4-FFF2-40B4-BE49-F238E27FC236}">
                <a16:creationId xmlns:a16="http://schemas.microsoft.com/office/drawing/2014/main" id="{51B5AF41-FD33-420C-A0E8-AB6A475EDC56}"/>
              </a:ext>
            </a:extLst>
          </p:cNvPr>
          <p:cNvCxnSpPr>
            <a:cxnSpLocks/>
            <a:stCxn id="30" idx="2"/>
            <a:endCxn id="32" idx="1"/>
          </p:cNvCxnSpPr>
          <p:nvPr/>
        </p:nvCxnSpPr>
        <p:spPr>
          <a:xfrm rot="16200000" flipH="1">
            <a:off x="2201257" y="4599950"/>
            <a:ext cx="1060003" cy="199971"/>
          </a:xfrm>
          <a:prstGeom prst="bentConnector2">
            <a:avLst/>
          </a:prstGeom>
          <a:ln w="28575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 : en angle 43">
            <a:extLst>
              <a:ext uri="{FF2B5EF4-FFF2-40B4-BE49-F238E27FC236}">
                <a16:creationId xmlns:a16="http://schemas.microsoft.com/office/drawing/2014/main" id="{9AF1BE04-1359-47DC-93F5-D9E45C071745}"/>
              </a:ext>
            </a:extLst>
          </p:cNvPr>
          <p:cNvCxnSpPr>
            <a:cxnSpLocks/>
            <a:stCxn id="32" idx="3"/>
            <a:endCxn id="60" idx="1"/>
          </p:cNvCxnSpPr>
          <p:nvPr/>
        </p:nvCxnSpPr>
        <p:spPr>
          <a:xfrm flipV="1">
            <a:off x="4807986" y="2219054"/>
            <a:ext cx="372086" cy="3010884"/>
          </a:xfrm>
          <a:prstGeom prst="bentConnector3">
            <a:avLst>
              <a:gd name="adj1" fmla="val 50000"/>
            </a:avLst>
          </a:prstGeom>
          <a:ln w="28575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Shape 101">
            <a:extLst>
              <a:ext uri="{FF2B5EF4-FFF2-40B4-BE49-F238E27FC236}">
                <a16:creationId xmlns:a16="http://schemas.microsoft.com/office/drawing/2014/main" id="{6F2512D5-7747-4815-A9B0-3BB7C94DC558}"/>
              </a:ext>
            </a:extLst>
          </p:cNvPr>
          <p:cNvSpPr txBox="1">
            <a:spLocks/>
          </p:cNvSpPr>
          <p:nvPr/>
        </p:nvSpPr>
        <p:spPr>
          <a:xfrm>
            <a:off x="5732122" y="5927869"/>
            <a:ext cx="2214691" cy="87426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R="0"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kern="1200" cap="none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CH" sz="2400" dirty="0">
                <a:solidFill>
                  <a:srgbClr val="D00000"/>
                </a:solidFill>
                <a:latin typeface="Helvetica Neue" panose="020B0604020202020204" charset="0"/>
              </a:rPr>
              <a:t>F</a:t>
            </a:r>
            <a:r>
              <a:rPr lang="en-GB" sz="2400" dirty="0" err="1">
                <a:solidFill>
                  <a:srgbClr val="D00000"/>
                </a:solidFill>
                <a:latin typeface="Helvetica Neue" panose="020B0604020202020204" charset="0"/>
              </a:rPr>
              <a:t>uture</a:t>
            </a:r>
            <a:r>
              <a:rPr lang="en-GB" sz="2400" dirty="0">
                <a:solidFill>
                  <a:srgbClr val="D00000"/>
                </a:solidFill>
                <a:latin typeface="Helvetica Neue" panose="020B0604020202020204" charset="0"/>
              </a:rPr>
              <a:t> work</a:t>
            </a:r>
            <a:endParaRPr lang="en-GB" sz="2400" dirty="0">
              <a:solidFill>
                <a:srgbClr val="D00000"/>
              </a:solidFill>
            </a:endParaRPr>
          </a:p>
        </p:txBody>
      </p:sp>
      <p:sp>
        <p:nvSpPr>
          <p:cNvPr id="59" name="Shape 101">
            <a:extLst>
              <a:ext uri="{FF2B5EF4-FFF2-40B4-BE49-F238E27FC236}">
                <a16:creationId xmlns:a16="http://schemas.microsoft.com/office/drawing/2014/main" id="{55796918-0C7B-43E6-9391-0AD310DB500D}"/>
              </a:ext>
            </a:extLst>
          </p:cNvPr>
          <p:cNvSpPr txBox="1">
            <a:spLocks/>
          </p:cNvSpPr>
          <p:nvPr/>
        </p:nvSpPr>
        <p:spPr>
          <a:xfrm>
            <a:off x="1885970" y="5898737"/>
            <a:ext cx="1996149" cy="874261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ctr" anchorCtr="0">
            <a:noAutofit/>
          </a:bodyPr>
          <a:lstStyle>
            <a:lvl1pPr marR="0" lvl="0" algn="l" defTabSz="9144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 i="0" u="none" strike="noStrike" kern="1200" cap="none">
                <a:solidFill>
                  <a:srgbClr val="000000"/>
                </a:solidFill>
                <a:latin typeface="+mj-lt"/>
                <a:ea typeface="+mj-ea"/>
                <a:cs typeface="+mj-c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CH" sz="2400" dirty="0">
                <a:solidFill>
                  <a:srgbClr val="D00000"/>
                </a:solidFill>
                <a:latin typeface="Helvetica Neue" panose="020B0604020202020204" charset="0"/>
              </a:rPr>
              <a:t>Work </a:t>
            </a:r>
            <a:r>
              <a:rPr lang="fr-CH" sz="2400" dirty="0" err="1">
                <a:solidFill>
                  <a:srgbClr val="D00000"/>
                </a:solidFill>
                <a:latin typeface="Helvetica Neue" panose="020B0604020202020204" charset="0"/>
              </a:rPr>
              <a:t>done</a:t>
            </a:r>
            <a:endParaRPr lang="en-GB" sz="2400" dirty="0">
              <a:solidFill>
                <a:srgbClr val="D00000"/>
              </a:solidFill>
            </a:endParaRPr>
          </a:p>
        </p:txBody>
      </p:sp>
      <p:sp>
        <p:nvSpPr>
          <p:cNvPr id="60" name="Rectangle : coins arrondis 59">
            <a:extLst>
              <a:ext uri="{FF2B5EF4-FFF2-40B4-BE49-F238E27FC236}">
                <a16:creationId xmlns:a16="http://schemas.microsoft.com/office/drawing/2014/main" id="{55CD400E-532B-4466-9B14-580860D91597}"/>
              </a:ext>
            </a:extLst>
          </p:cNvPr>
          <p:cNvSpPr/>
          <p:nvPr/>
        </p:nvSpPr>
        <p:spPr>
          <a:xfrm>
            <a:off x="5180072" y="1800503"/>
            <a:ext cx="1976742" cy="837102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 w="28575">
            <a:solidFill>
              <a:srgbClr val="D1040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Beagleboard</a:t>
            </a:r>
            <a:r>
              <a:rPr lang="fr-CH" sz="2400" dirty="0">
                <a:solidFill>
                  <a:schemeClr val="tx1"/>
                </a:solidFill>
                <a:latin typeface="Helvetica Neue" panose="02000403000000020004" pitchFamily="50" charset="0"/>
              </a:rPr>
              <a:t> </a:t>
            </a:r>
            <a:r>
              <a:rPr lang="fr-CH" sz="2400" dirty="0" err="1">
                <a:solidFill>
                  <a:schemeClr val="tx1"/>
                </a:solidFill>
                <a:latin typeface="Helvetica Neue" panose="02000403000000020004" pitchFamily="50" charset="0"/>
              </a:rPr>
              <a:t>integration</a:t>
            </a:r>
            <a:endParaRPr lang="en-GB" sz="2400" dirty="0">
              <a:solidFill>
                <a:schemeClr val="tx1"/>
              </a:solidFill>
              <a:latin typeface="Helvetica Neue" panose="02000403000000020004" pitchFamily="50" charset="0"/>
            </a:endParaRPr>
          </a:p>
        </p:txBody>
      </p:sp>
      <p:cxnSp>
        <p:nvCxnSpPr>
          <p:cNvPr id="132" name="Connecteur : en angle 131">
            <a:extLst>
              <a:ext uri="{FF2B5EF4-FFF2-40B4-BE49-F238E27FC236}">
                <a16:creationId xmlns:a16="http://schemas.microsoft.com/office/drawing/2014/main" id="{1A50497D-2027-487C-9B11-628BF5118CA7}"/>
              </a:ext>
            </a:extLst>
          </p:cNvPr>
          <p:cNvCxnSpPr>
            <a:cxnSpLocks/>
            <a:endCxn id="33" idx="1"/>
          </p:cNvCxnSpPr>
          <p:nvPr/>
        </p:nvCxnSpPr>
        <p:spPr>
          <a:xfrm rot="16200000" flipH="1">
            <a:off x="5392303" y="2939726"/>
            <a:ext cx="1084552" cy="467727"/>
          </a:xfrm>
          <a:prstGeom prst="bentConnector2">
            <a:avLst/>
          </a:prstGeom>
          <a:ln w="28575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Connecteur : en angle 136">
            <a:extLst>
              <a:ext uri="{FF2B5EF4-FFF2-40B4-BE49-F238E27FC236}">
                <a16:creationId xmlns:a16="http://schemas.microsoft.com/office/drawing/2014/main" id="{0C72B473-D8E7-4673-903A-D483D8A96D76}"/>
              </a:ext>
            </a:extLst>
          </p:cNvPr>
          <p:cNvCxnSpPr>
            <a:cxnSpLocks/>
            <a:endCxn id="34" idx="1"/>
          </p:cNvCxnSpPr>
          <p:nvPr/>
        </p:nvCxnSpPr>
        <p:spPr>
          <a:xfrm rot="16200000" flipH="1">
            <a:off x="6169058" y="4509039"/>
            <a:ext cx="1108267" cy="359026"/>
          </a:xfrm>
          <a:prstGeom prst="bentConnector2">
            <a:avLst/>
          </a:prstGeom>
          <a:ln w="28575">
            <a:solidFill>
              <a:srgbClr val="D1040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Espace réservé du numéro de diapositive 139">
            <a:extLst>
              <a:ext uri="{FF2B5EF4-FFF2-40B4-BE49-F238E27FC236}">
                <a16:creationId xmlns:a16="http://schemas.microsoft.com/office/drawing/2014/main" id="{69E2F9AD-4388-476F-8720-6A35A99906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6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079285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Prototype building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24" name="Shape 88">
            <a:extLst>
              <a:ext uri="{FF2B5EF4-FFF2-40B4-BE49-F238E27FC236}">
                <a16:creationId xmlns:a16="http://schemas.microsoft.com/office/drawing/2014/main" id="{B572E0A6-15F8-45C4-B74E-BEE7713F6784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" name="Shape 89">
            <a:extLst>
              <a:ext uri="{FF2B5EF4-FFF2-40B4-BE49-F238E27FC236}">
                <a16:creationId xmlns:a16="http://schemas.microsoft.com/office/drawing/2014/main" id="{FFD646F7-DA4E-4DDE-BD5D-D2758E7389EF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26" name="Shape 90">
              <a:extLst>
                <a:ext uri="{FF2B5EF4-FFF2-40B4-BE49-F238E27FC236}">
                  <a16:creationId xmlns:a16="http://schemas.microsoft.com/office/drawing/2014/main" id="{F3135A6A-9C03-4B22-9D82-D92F8F3B8CF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" name="Shape 91">
              <a:extLst>
                <a:ext uri="{FF2B5EF4-FFF2-40B4-BE49-F238E27FC236}">
                  <a16:creationId xmlns:a16="http://schemas.microsoft.com/office/drawing/2014/main" id="{47A88EC8-9207-4FC0-84AF-A7D4B6A05804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8" name="Shape 92">
            <a:extLst>
              <a:ext uri="{FF2B5EF4-FFF2-40B4-BE49-F238E27FC236}">
                <a16:creationId xmlns:a16="http://schemas.microsoft.com/office/drawing/2014/main" id="{F8B3C480-D36B-4382-8E8B-7818EAE115F0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9" name="Shape 93">
              <a:extLst>
                <a:ext uri="{FF2B5EF4-FFF2-40B4-BE49-F238E27FC236}">
                  <a16:creationId xmlns:a16="http://schemas.microsoft.com/office/drawing/2014/main" id="{5ABD6185-B763-4807-B841-7376A5DD90F9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0" name="Shape 94">
              <a:extLst>
                <a:ext uri="{FF2B5EF4-FFF2-40B4-BE49-F238E27FC236}">
                  <a16:creationId xmlns:a16="http://schemas.microsoft.com/office/drawing/2014/main" id="{E9A154EE-9F8C-43E5-BDE4-19CB5B288E04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" name="Shape 101">
            <a:extLst>
              <a:ext uri="{FF2B5EF4-FFF2-40B4-BE49-F238E27FC236}">
                <a16:creationId xmlns:a16="http://schemas.microsoft.com/office/drawing/2014/main" id="{2C06AADA-7EA4-441D-85F5-8CBFD570A08E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32" name="Shape 102">
              <a:extLst>
                <a:ext uri="{FF2B5EF4-FFF2-40B4-BE49-F238E27FC236}">
                  <a16:creationId xmlns:a16="http://schemas.microsoft.com/office/drawing/2014/main" id="{CB572EBD-CC9C-4819-B355-4E908FF80E8D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" name="Shape 103">
              <a:extLst>
                <a:ext uri="{FF2B5EF4-FFF2-40B4-BE49-F238E27FC236}">
                  <a16:creationId xmlns:a16="http://schemas.microsoft.com/office/drawing/2014/main" id="{E8B833B0-E5D4-4A48-A202-FAA391F4B0BB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D2FE532D-52D6-43BF-A88D-08B2B2B7FEA8}"/>
              </a:ext>
            </a:extLst>
          </p:cNvPr>
          <p:cNvGrpSpPr/>
          <p:nvPr/>
        </p:nvGrpSpPr>
        <p:grpSpPr>
          <a:xfrm>
            <a:off x="4945993" y="3745252"/>
            <a:ext cx="3114016" cy="905096"/>
            <a:chOff x="3916034" y="4983257"/>
            <a:chExt cx="4108666" cy="1305166"/>
          </a:xfrm>
        </p:grpSpPr>
        <p:sp>
          <p:nvSpPr>
            <p:cNvPr id="35" name="Ellipse 34">
              <a:extLst>
                <a:ext uri="{FF2B5EF4-FFF2-40B4-BE49-F238E27FC236}">
                  <a16:creationId xmlns:a16="http://schemas.microsoft.com/office/drawing/2014/main" id="{7AD6CB6C-D3EF-45C6-AAF6-60CA167D2CE7}"/>
                </a:ext>
              </a:extLst>
            </p:cNvPr>
            <p:cNvSpPr/>
            <p:nvPr/>
          </p:nvSpPr>
          <p:spPr>
            <a:xfrm>
              <a:off x="3916034" y="5511571"/>
              <a:ext cx="776852" cy="77685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6" name="Ellipse 35">
              <a:extLst>
                <a:ext uri="{FF2B5EF4-FFF2-40B4-BE49-F238E27FC236}">
                  <a16:creationId xmlns:a16="http://schemas.microsoft.com/office/drawing/2014/main" id="{244497B4-2506-487E-B928-BC0C88B69D00}"/>
                </a:ext>
              </a:extLst>
            </p:cNvPr>
            <p:cNvSpPr/>
            <p:nvPr/>
          </p:nvSpPr>
          <p:spPr>
            <a:xfrm>
              <a:off x="7247848" y="5511571"/>
              <a:ext cx="776852" cy="776852"/>
            </a:xfrm>
            <a:prstGeom prst="ellipse">
              <a:avLst/>
            </a:prstGeom>
            <a:solidFill>
              <a:schemeClr val="tx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6" name="Connecteur droit avec flèche 5">
              <a:extLst>
                <a:ext uri="{FF2B5EF4-FFF2-40B4-BE49-F238E27FC236}">
                  <a16:creationId xmlns:a16="http://schemas.microsoft.com/office/drawing/2014/main" id="{0D089855-3C78-4BDE-8483-AA42BB3768F3}"/>
                </a:ext>
              </a:extLst>
            </p:cNvPr>
            <p:cNvCxnSpPr>
              <a:cxnSpLocks/>
              <a:stCxn id="35" idx="6"/>
              <a:endCxn id="36" idx="2"/>
            </p:cNvCxnSpPr>
            <p:nvPr/>
          </p:nvCxnSpPr>
          <p:spPr>
            <a:xfrm>
              <a:off x="4692886" y="5899997"/>
              <a:ext cx="2554962" cy="0"/>
            </a:xfrm>
            <a:prstGeom prst="straightConnector1">
              <a:avLst/>
            </a:prstGeom>
            <a:ln w="57150">
              <a:solidFill>
                <a:srgbClr val="D10404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Shape 114">
              <a:extLst>
                <a:ext uri="{FF2B5EF4-FFF2-40B4-BE49-F238E27FC236}">
                  <a16:creationId xmlns:a16="http://schemas.microsoft.com/office/drawing/2014/main" id="{E1553CED-DD25-4EEA-B867-B7E38C795A71}"/>
                </a:ext>
              </a:extLst>
            </p:cNvPr>
            <p:cNvSpPr txBox="1">
              <a:spLocks/>
            </p:cNvSpPr>
            <p:nvPr/>
          </p:nvSpPr>
          <p:spPr>
            <a:xfrm>
              <a:off x="5409623" y="4983257"/>
              <a:ext cx="1691663" cy="776852"/>
            </a:xfrm>
            <a:prstGeom prst="rect">
              <a:avLst/>
            </a:prstGeom>
          </p:spPr>
          <p:txBody>
            <a:bodyPr spcFirstLastPara="1" wrap="square" lIns="91425" tIns="45700" rIns="91425" bIns="45700" anchor="t" anchorCtr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Font typeface="Arial" panose="020B0604020202020204" pitchFamily="34" charset="0"/>
                <a:buNone/>
              </a:pPr>
              <a:r>
                <a:rPr lang="fr-CH" dirty="0">
                  <a:latin typeface="Helvetica Neue" panose="020B0604020202020204" charset="0"/>
                </a:rPr>
                <a:t>6cm</a:t>
              </a:r>
            </a:p>
          </p:txBody>
        </p:sp>
      </p:grpSp>
      <p:sp>
        <p:nvSpPr>
          <p:cNvPr id="64" name="Shape 114">
            <a:extLst>
              <a:ext uri="{FF2B5EF4-FFF2-40B4-BE49-F238E27FC236}">
                <a16:creationId xmlns:a16="http://schemas.microsoft.com/office/drawing/2014/main" id="{FEE49981-F6F7-468D-8A4B-E91EBC94188A}"/>
              </a:ext>
            </a:extLst>
          </p:cNvPr>
          <p:cNvSpPr txBox="1">
            <a:spLocks/>
          </p:cNvSpPr>
          <p:nvPr/>
        </p:nvSpPr>
        <p:spPr>
          <a:xfrm>
            <a:off x="654452" y="3745252"/>
            <a:ext cx="3676969" cy="150590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Distance </a:t>
            </a:r>
            <a:r>
              <a:rPr lang="fr-CH" dirty="0" err="1">
                <a:latin typeface="Helvetica Neue" panose="020B0604020202020204" charset="0"/>
              </a:rPr>
              <a:t>beween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motors</a:t>
            </a:r>
            <a:r>
              <a:rPr lang="fr-CH" dirty="0">
                <a:latin typeface="Helvetica Neue" panose="020B0604020202020204" charset="0"/>
              </a:rPr>
              <a:t> :</a:t>
            </a:r>
          </a:p>
        </p:txBody>
      </p:sp>
      <p:sp>
        <p:nvSpPr>
          <p:cNvPr id="34" name="Shape 114">
            <a:extLst>
              <a:ext uri="{FF2B5EF4-FFF2-40B4-BE49-F238E27FC236}">
                <a16:creationId xmlns:a16="http://schemas.microsoft.com/office/drawing/2014/main" id="{895E8474-1F64-412F-A7C3-92689072C970}"/>
              </a:ext>
            </a:extLst>
          </p:cNvPr>
          <p:cNvSpPr txBox="1">
            <a:spLocks/>
          </p:cNvSpPr>
          <p:nvPr/>
        </p:nvSpPr>
        <p:spPr>
          <a:xfrm>
            <a:off x="713588" y="1948564"/>
            <a:ext cx="4522137" cy="917373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H" dirty="0">
                <a:latin typeface="Helvetica Neue" panose="020B0604020202020204" charset="0"/>
              </a:rPr>
              <a:t>9 coin DC </a:t>
            </a:r>
            <a:r>
              <a:rPr lang="fr-CH" dirty="0" err="1">
                <a:latin typeface="Helvetica Neue" panose="020B0604020202020204" charset="0"/>
              </a:rPr>
              <a:t>vibrating</a:t>
            </a:r>
            <a:r>
              <a:rPr lang="fr-CH" dirty="0">
                <a:latin typeface="Helvetica Neue" panose="020B0604020202020204" charset="0"/>
              </a:rPr>
              <a:t> </a:t>
            </a:r>
            <a:r>
              <a:rPr lang="fr-CH" dirty="0" err="1">
                <a:latin typeface="Helvetica Neue" panose="020B0604020202020204" charset="0"/>
              </a:rPr>
              <a:t>motors</a:t>
            </a:r>
            <a:endParaRPr lang="fr-CH" dirty="0">
              <a:latin typeface="Helvetica Neue" panose="020B060402020202020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fr-CH" dirty="0" err="1">
                <a:latin typeface="Helvetica Neue" panose="020B0604020202020204" charset="0"/>
              </a:rPr>
              <a:t>Fixed</a:t>
            </a:r>
            <a:r>
              <a:rPr lang="fr-CH" dirty="0">
                <a:latin typeface="Helvetica Neue" panose="020B0604020202020204" charset="0"/>
              </a:rPr>
              <a:t> on </a:t>
            </a:r>
            <a:r>
              <a:rPr lang="fr-CH" dirty="0" err="1">
                <a:latin typeface="Helvetica Neue" panose="020B0604020202020204" charset="0"/>
              </a:rPr>
              <a:t>fabric</a:t>
            </a:r>
            <a:endParaRPr lang="fr-CH" dirty="0">
              <a:latin typeface="Helvetica Neue" panose="020B0604020202020204" charset="0"/>
            </a:endParaRPr>
          </a:p>
        </p:txBody>
      </p:sp>
      <p:pic>
        <p:nvPicPr>
          <p:cNvPr id="1026" name="Picture 2" descr="RÃ©sultat de recherche d'images pour &quot;coin dc motors&quot;">
            <a:extLst>
              <a:ext uri="{FF2B5EF4-FFF2-40B4-BE49-F238E27FC236}">
                <a16:creationId xmlns:a16="http://schemas.microsoft.com/office/drawing/2014/main" id="{D6CA3CF1-A776-4563-B9B7-03170213DB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7386" y="1322738"/>
            <a:ext cx="1651230" cy="1651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5CC796-4E81-4392-B0FD-12429ED873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7</a:t>
            </a:fld>
            <a:endParaRPr lang="fr-CH"/>
          </a:p>
        </p:txBody>
      </p:sp>
      <p:sp>
        <p:nvSpPr>
          <p:cNvPr id="38" name="Shape 114">
            <a:extLst>
              <a:ext uri="{FF2B5EF4-FFF2-40B4-BE49-F238E27FC236}">
                <a16:creationId xmlns:a16="http://schemas.microsoft.com/office/drawing/2014/main" id="{30DC6977-EBF4-4629-AF20-7C74DA2D2ABC}"/>
              </a:ext>
            </a:extLst>
          </p:cNvPr>
          <p:cNvSpPr txBox="1">
            <a:spLocks/>
          </p:cNvSpPr>
          <p:nvPr/>
        </p:nvSpPr>
        <p:spPr>
          <a:xfrm>
            <a:off x="5944959" y="1271375"/>
            <a:ext cx="1282135" cy="538725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1cm</a:t>
            </a:r>
          </a:p>
        </p:txBody>
      </p:sp>
      <p:sp>
        <p:nvSpPr>
          <p:cNvPr id="37" name="Shape 114">
            <a:extLst>
              <a:ext uri="{FF2B5EF4-FFF2-40B4-BE49-F238E27FC236}">
                <a16:creationId xmlns:a16="http://schemas.microsoft.com/office/drawing/2014/main" id="{CF3EE32A-B6A3-4D9E-AE17-AC6BAE50A819}"/>
              </a:ext>
            </a:extLst>
          </p:cNvPr>
          <p:cNvSpPr txBox="1">
            <a:spLocks/>
          </p:cNvSpPr>
          <p:nvPr/>
        </p:nvSpPr>
        <p:spPr>
          <a:xfrm>
            <a:off x="46559" y="5872967"/>
            <a:ext cx="8348700" cy="7434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en-GB" sz="1200" dirty="0">
                <a:latin typeface="Helvetica Neue" panose="020B0604020202020204" charset="0"/>
              </a:rPr>
            </a:br>
            <a:r>
              <a:rPr lang="en-GB" sz="1200" dirty="0">
                <a:latin typeface="Helvetica Neue" panose="020B0604020202020204" charset="0"/>
              </a:rPr>
              <a:t>[3] Cha, Rahal, et El </a:t>
            </a:r>
            <a:r>
              <a:rPr lang="en-GB" sz="1200" dirty="0" err="1">
                <a:latin typeface="Helvetica Neue" panose="020B0604020202020204" charset="0"/>
              </a:rPr>
              <a:t>Saddik</a:t>
            </a:r>
            <a:r>
              <a:rPr lang="en-GB" sz="1200" dirty="0">
                <a:latin typeface="Helvetica Neue" panose="020B0604020202020204" charset="0"/>
              </a:rPr>
              <a:t> (2008), A Pilot Study on Simulating Continuous Sensation with Two Vibrating Motors</a:t>
            </a:r>
            <a:br>
              <a:rPr lang="en-GB" sz="1200" dirty="0">
                <a:latin typeface="Helvetica Neue" panose="020B0604020202020204" charset="0"/>
              </a:rPr>
            </a:br>
            <a:r>
              <a:rPr lang="fr-CH" sz="1200" dirty="0">
                <a:latin typeface="Helvetica Neue" panose="02000403000000020004" pitchFamily="50" charset="0"/>
              </a:rPr>
              <a:t>[4] Tan et ao. (2009), </a:t>
            </a:r>
            <a:r>
              <a:rPr lang="en-GB" sz="1200" dirty="0">
                <a:latin typeface="Helvetica Neue" panose="02000403000000020004" pitchFamily="50" charset="0"/>
              </a:rPr>
              <a:t>A Haptic Back Display for Attentional and Directional Cueing</a:t>
            </a:r>
            <a:br>
              <a:rPr lang="en-GB" sz="1200" dirty="0">
                <a:latin typeface="Helvetica Neue" panose="02000403000000020004" pitchFamily="50" charset="0"/>
              </a:rPr>
            </a:br>
            <a:r>
              <a:rPr lang="en-GB" sz="1200" dirty="0">
                <a:latin typeface="Helvetica Neue" panose="02000403000000020004" pitchFamily="50" charset="0"/>
              </a:rPr>
              <a:t>[5] </a:t>
            </a:r>
            <a:r>
              <a:rPr lang="en-GB" sz="1200" dirty="0" err="1">
                <a:latin typeface="Helvetica Neue" panose="02000403000000020004" pitchFamily="50" charset="0"/>
              </a:rPr>
              <a:t>Novich</a:t>
            </a:r>
            <a:r>
              <a:rPr lang="en-GB" sz="1200" dirty="0">
                <a:latin typeface="Helvetica Neue" panose="02000403000000020004" pitchFamily="50" charset="0"/>
              </a:rPr>
              <a:t> et Eagleman (2015), Using Space and Time to Encode Vibrotactile Information</a:t>
            </a:r>
            <a:br>
              <a:rPr lang="en-GB" sz="1200" dirty="0">
                <a:latin typeface="Helvetica Neue" panose="02000403000000020004" pitchFamily="50" charset="0"/>
              </a:rPr>
            </a:br>
            <a:endParaRPr lang="en-GB" sz="1200" dirty="0">
              <a:latin typeface="Helvetica Neue" panose="02000403000000020004" pitchFamily="50" charset="0"/>
            </a:endParaRPr>
          </a:p>
        </p:txBody>
      </p:sp>
      <p:sp>
        <p:nvSpPr>
          <p:cNvPr id="39" name="Shape 114">
            <a:extLst>
              <a:ext uri="{FF2B5EF4-FFF2-40B4-BE49-F238E27FC236}">
                <a16:creationId xmlns:a16="http://schemas.microsoft.com/office/drawing/2014/main" id="{A272B683-8F4D-412C-947D-CEA6A8BAC976}"/>
              </a:ext>
            </a:extLst>
          </p:cNvPr>
          <p:cNvSpPr txBox="1">
            <a:spLocks/>
          </p:cNvSpPr>
          <p:nvPr/>
        </p:nvSpPr>
        <p:spPr>
          <a:xfrm>
            <a:off x="8060009" y="4535969"/>
            <a:ext cx="696932" cy="5910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[3,4,5]</a:t>
            </a:r>
          </a:p>
        </p:txBody>
      </p:sp>
    </p:spTree>
    <p:extLst>
      <p:ext uri="{BB962C8B-B14F-4D97-AF65-F5344CB8AC3E}">
        <p14:creationId xmlns:p14="http://schemas.microsoft.com/office/powerpoint/2010/main" val="10948425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Prototype building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12" name="Shape 114">
            <a:extLst>
              <a:ext uri="{FF2B5EF4-FFF2-40B4-BE49-F238E27FC236}">
                <a16:creationId xmlns:a16="http://schemas.microsoft.com/office/drawing/2014/main" id="{7A76CCEB-864B-4566-B85C-3252A57DE813}"/>
              </a:ext>
            </a:extLst>
          </p:cNvPr>
          <p:cNvSpPr txBox="1">
            <a:spLocks/>
          </p:cNvSpPr>
          <p:nvPr/>
        </p:nvSpPr>
        <p:spPr>
          <a:xfrm>
            <a:off x="2970424" y="1468287"/>
            <a:ext cx="4740072" cy="71728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H" dirty="0">
                <a:latin typeface="Helvetica Neue" panose="020B0604020202020204" charset="0"/>
              </a:rPr>
              <a:t>Point of contact : </a:t>
            </a:r>
            <a:r>
              <a:rPr lang="fr-CH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elvetica Neue" panose="020B0604020202020204" charset="0"/>
              </a:rPr>
              <a:t>belly</a:t>
            </a:r>
            <a:r>
              <a:rPr lang="fr-CH" dirty="0">
                <a:latin typeface="Helvetica Neue" panose="020B0604020202020204" charset="0"/>
              </a:rPr>
              <a:t> </a:t>
            </a: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4FB53BF3-D597-403B-A0AE-C4DE4C1D8C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542" y="2068724"/>
            <a:ext cx="5282117" cy="4516491"/>
          </a:xfrm>
          <a:prstGeom prst="rect">
            <a:avLst/>
          </a:prstGeom>
        </p:spPr>
      </p:pic>
      <p:sp>
        <p:nvSpPr>
          <p:cNvPr id="24" name="Shape 88">
            <a:extLst>
              <a:ext uri="{FF2B5EF4-FFF2-40B4-BE49-F238E27FC236}">
                <a16:creationId xmlns:a16="http://schemas.microsoft.com/office/drawing/2014/main" id="{B572E0A6-15F8-45C4-B74E-BEE7713F6784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" name="Shape 89">
            <a:extLst>
              <a:ext uri="{FF2B5EF4-FFF2-40B4-BE49-F238E27FC236}">
                <a16:creationId xmlns:a16="http://schemas.microsoft.com/office/drawing/2014/main" id="{FFD646F7-DA4E-4DDE-BD5D-D2758E7389EF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26" name="Shape 90">
              <a:extLst>
                <a:ext uri="{FF2B5EF4-FFF2-40B4-BE49-F238E27FC236}">
                  <a16:creationId xmlns:a16="http://schemas.microsoft.com/office/drawing/2014/main" id="{F3135A6A-9C03-4B22-9D82-D92F8F3B8CF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" name="Shape 91">
              <a:extLst>
                <a:ext uri="{FF2B5EF4-FFF2-40B4-BE49-F238E27FC236}">
                  <a16:creationId xmlns:a16="http://schemas.microsoft.com/office/drawing/2014/main" id="{47A88EC8-9207-4FC0-84AF-A7D4B6A05804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8" name="Shape 92">
            <a:extLst>
              <a:ext uri="{FF2B5EF4-FFF2-40B4-BE49-F238E27FC236}">
                <a16:creationId xmlns:a16="http://schemas.microsoft.com/office/drawing/2014/main" id="{F8B3C480-D36B-4382-8E8B-7818EAE115F0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9" name="Shape 93">
              <a:extLst>
                <a:ext uri="{FF2B5EF4-FFF2-40B4-BE49-F238E27FC236}">
                  <a16:creationId xmlns:a16="http://schemas.microsoft.com/office/drawing/2014/main" id="{5ABD6185-B763-4807-B841-7376A5DD90F9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0" name="Shape 94">
              <a:extLst>
                <a:ext uri="{FF2B5EF4-FFF2-40B4-BE49-F238E27FC236}">
                  <a16:creationId xmlns:a16="http://schemas.microsoft.com/office/drawing/2014/main" id="{E9A154EE-9F8C-43E5-BDE4-19CB5B288E04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" name="Shape 101">
            <a:extLst>
              <a:ext uri="{FF2B5EF4-FFF2-40B4-BE49-F238E27FC236}">
                <a16:creationId xmlns:a16="http://schemas.microsoft.com/office/drawing/2014/main" id="{2C06AADA-7EA4-441D-85F5-8CBFD570A08E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32" name="Shape 102">
              <a:extLst>
                <a:ext uri="{FF2B5EF4-FFF2-40B4-BE49-F238E27FC236}">
                  <a16:creationId xmlns:a16="http://schemas.microsoft.com/office/drawing/2014/main" id="{CB572EBD-CC9C-4819-B355-4E908FF80E8D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" name="Shape 103">
              <a:extLst>
                <a:ext uri="{FF2B5EF4-FFF2-40B4-BE49-F238E27FC236}">
                  <a16:creationId xmlns:a16="http://schemas.microsoft.com/office/drawing/2014/main" id="{E8B833B0-E5D4-4A48-A202-FAA391F4B0BB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61" name="Shape 114">
            <a:extLst>
              <a:ext uri="{FF2B5EF4-FFF2-40B4-BE49-F238E27FC236}">
                <a16:creationId xmlns:a16="http://schemas.microsoft.com/office/drawing/2014/main" id="{C37FD37F-6ED2-47CC-972D-90C1E8594E82}"/>
              </a:ext>
            </a:extLst>
          </p:cNvPr>
          <p:cNvSpPr txBox="1">
            <a:spLocks/>
          </p:cNvSpPr>
          <p:nvPr/>
        </p:nvSpPr>
        <p:spPr>
          <a:xfrm>
            <a:off x="25394" y="6468371"/>
            <a:ext cx="8348700" cy="743407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200" dirty="0">
                <a:latin typeface="Helvetica Neue" panose="02000403000000020004" pitchFamily="50" charset="0"/>
              </a:rPr>
              <a:t>[6] Weinstein S. (1968) Intensive and extensive aspects of tactile sensitivity as a function of body part, sex, and laterality.</a:t>
            </a:r>
          </a:p>
        </p:txBody>
      </p:sp>
      <p:sp>
        <p:nvSpPr>
          <p:cNvPr id="2" name="Espace réservé du numéro de diapositive 1">
            <a:extLst>
              <a:ext uri="{FF2B5EF4-FFF2-40B4-BE49-F238E27FC236}">
                <a16:creationId xmlns:a16="http://schemas.microsoft.com/office/drawing/2014/main" id="{B65343F7-1BD2-4EA5-B96A-14A807D37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8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190639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>
            <a:spLocks noGrp="1"/>
          </p:cNvSpPr>
          <p:nvPr>
            <p:ph type="title"/>
          </p:nvPr>
        </p:nvSpPr>
        <p:spPr>
          <a:xfrm>
            <a:off x="839788" y="212725"/>
            <a:ext cx="10515600" cy="13257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lvl="0"/>
            <a:r>
              <a:rPr lang="en-GB" b="1" noProof="0" dirty="0">
                <a:solidFill>
                  <a:srgbClr val="D00000"/>
                </a:solidFill>
                <a:latin typeface="Helvetica Neue" panose="020B0604020202020204" charset="0"/>
              </a:rPr>
              <a:t>Prototype building</a:t>
            </a:r>
            <a:endParaRPr lang="en-GB" b="1" noProof="0" dirty="0">
              <a:solidFill>
                <a:srgbClr val="D00000"/>
              </a:solidFill>
            </a:endParaRPr>
          </a:p>
        </p:txBody>
      </p:sp>
      <p:cxnSp>
        <p:nvCxnSpPr>
          <p:cNvPr id="102" name="Shape 102"/>
          <p:cNvCxnSpPr/>
          <p:nvPr/>
        </p:nvCxnSpPr>
        <p:spPr>
          <a:xfrm>
            <a:off x="-19050" y="1543050"/>
            <a:ext cx="1943400" cy="0"/>
          </a:xfrm>
          <a:prstGeom prst="straightConnector1">
            <a:avLst/>
          </a:prstGeom>
          <a:noFill/>
          <a:ln w="28575" cap="flat" cmpd="sng">
            <a:solidFill>
              <a:srgbClr val="D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4" name="Shape 104"/>
          <p:cNvSpPr/>
          <p:nvPr/>
        </p:nvSpPr>
        <p:spPr>
          <a:xfrm>
            <a:off x="9188692" y="6300"/>
            <a:ext cx="3003300" cy="68580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i="0" u="none" strike="noStrike" cap="none">
              <a:solidFill>
                <a:schemeClr val="lt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B89A2049-0F76-4FAB-97CE-636BD9B27FB0}"/>
              </a:ext>
            </a:extLst>
          </p:cNvPr>
          <p:cNvGrpSpPr/>
          <p:nvPr/>
        </p:nvGrpSpPr>
        <p:grpSpPr>
          <a:xfrm>
            <a:off x="9875042" y="6115897"/>
            <a:ext cx="1630599" cy="500477"/>
            <a:chOff x="8769923" y="5854214"/>
            <a:chExt cx="2595916" cy="796760"/>
          </a:xfrm>
        </p:grpSpPr>
        <p:pic>
          <p:nvPicPr>
            <p:cNvPr id="10" name="Shape 89">
              <a:extLst>
                <a:ext uri="{FF2B5EF4-FFF2-40B4-BE49-F238E27FC236}">
                  <a16:creationId xmlns:a16="http://schemas.microsoft.com/office/drawing/2014/main" id="{8F72D011-0395-4FE3-9B0A-F92B635B91CF}"/>
                </a:ext>
              </a:extLst>
            </p:cNvPr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9705933" y="5854214"/>
              <a:ext cx="1659906" cy="79676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2DDCA84F-2A5D-4304-BC2C-13C3FB3BEF4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769923" y="5910044"/>
              <a:ext cx="727688" cy="722788"/>
            </a:xfrm>
            <a:prstGeom prst="rect">
              <a:avLst/>
            </a:prstGeom>
          </p:spPr>
        </p:pic>
      </p:grpSp>
      <p:sp>
        <p:nvSpPr>
          <p:cNvPr id="24" name="Shape 88">
            <a:extLst>
              <a:ext uri="{FF2B5EF4-FFF2-40B4-BE49-F238E27FC236}">
                <a16:creationId xmlns:a16="http://schemas.microsoft.com/office/drawing/2014/main" id="{B572E0A6-15F8-45C4-B74E-BEE7713F6784}"/>
              </a:ext>
            </a:extLst>
          </p:cNvPr>
          <p:cNvSpPr/>
          <p:nvPr/>
        </p:nvSpPr>
        <p:spPr>
          <a:xfrm>
            <a:off x="8547100" y="-685800"/>
            <a:ext cx="1282136" cy="8242300"/>
          </a:xfrm>
          <a:prstGeom prst="arc">
            <a:avLst>
              <a:gd name="adj1" fmla="val 16211124"/>
              <a:gd name="adj2" fmla="val 5419241"/>
            </a:avLst>
          </a:prstGeom>
          <a:noFill/>
          <a:ln w="76200" cap="flat" cmpd="sng">
            <a:solidFill>
              <a:srgbClr val="D0000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" name="Shape 89">
            <a:extLst>
              <a:ext uri="{FF2B5EF4-FFF2-40B4-BE49-F238E27FC236}">
                <a16:creationId xmlns:a16="http://schemas.microsoft.com/office/drawing/2014/main" id="{FFD646F7-DA4E-4DDE-BD5D-D2758E7389EF}"/>
              </a:ext>
            </a:extLst>
          </p:cNvPr>
          <p:cNvGrpSpPr/>
          <p:nvPr/>
        </p:nvGrpSpPr>
        <p:grpSpPr>
          <a:xfrm>
            <a:off x="9553199" y="2715267"/>
            <a:ext cx="2692682" cy="635000"/>
            <a:chOff x="9394472" y="906065"/>
            <a:chExt cx="2692682" cy="635000"/>
          </a:xfrm>
        </p:grpSpPr>
        <p:sp>
          <p:nvSpPr>
            <p:cNvPr id="26" name="Shape 90">
              <a:extLst>
                <a:ext uri="{FF2B5EF4-FFF2-40B4-BE49-F238E27FC236}">
                  <a16:creationId xmlns:a16="http://schemas.microsoft.com/office/drawing/2014/main" id="{F3135A6A-9C03-4B22-9D82-D92F8F3B8CF1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C0000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2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27" name="Shape 91">
              <a:extLst>
                <a:ext uri="{FF2B5EF4-FFF2-40B4-BE49-F238E27FC236}">
                  <a16:creationId xmlns:a16="http://schemas.microsoft.com/office/drawing/2014/main" id="{47A88EC8-9207-4FC0-84AF-A7D4B6A05804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 </a:t>
              </a:r>
              <a:r>
                <a:rPr lang="fr-CH" sz="2000" b="1" dirty="0" err="1">
                  <a:solidFill>
                    <a:srgbClr val="D10404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done</a:t>
              </a:r>
              <a:endParaRPr dirty="0">
                <a:solidFill>
                  <a:srgbClr val="D10404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28" name="Shape 92">
            <a:extLst>
              <a:ext uri="{FF2B5EF4-FFF2-40B4-BE49-F238E27FC236}">
                <a16:creationId xmlns:a16="http://schemas.microsoft.com/office/drawing/2014/main" id="{F8B3C480-D36B-4382-8E8B-7818EAE115F0}"/>
              </a:ext>
            </a:extLst>
          </p:cNvPr>
          <p:cNvGrpSpPr/>
          <p:nvPr/>
        </p:nvGrpSpPr>
        <p:grpSpPr>
          <a:xfrm>
            <a:off x="9485598" y="4737367"/>
            <a:ext cx="2737414" cy="635000"/>
            <a:chOff x="9511736" y="2306042"/>
            <a:chExt cx="2737414" cy="635000"/>
          </a:xfrm>
        </p:grpSpPr>
        <p:sp>
          <p:nvSpPr>
            <p:cNvPr id="29" name="Shape 93">
              <a:extLst>
                <a:ext uri="{FF2B5EF4-FFF2-40B4-BE49-F238E27FC236}">
                  <a16:creationId xmlns:a16="http://schemas.microsoft.com/office/drawing/2014/main" id="{5ABD6185-B763-4807-B841-7376A5DD90F9}"/>
                </a:ext>
              </a:extLst>
            </p:cNvPr>
            <p:cNvSpPr/>
            <p:nvPr/>
          </p:nvSpPr>
          <p:spPr>
            <a:xfrm>
              <a:off x="9511736" y="2306042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chemeClr val="tx2">
                  <a:lumMod val="75000"/>
                </a:schemeClr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 dirty="0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3</a:t>
              </a:r>
              <a:endParaRPr sz="1800" b="1" dirty="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0" name="Shape 94">
              <a:extLst>
                <a:ext uri="{FF2B5EF4-FFF2-40B4-BE49-F238E27FC236}">
                  <a16:creationId xmlns:a16="http://schemas.microsoft.com/office/drawing/2014/main" id="{E9A154EE-9F8C-43E5-BDE4-19CB5B288E04}"/>
                </a:ext>
              </a:extLst>
            </p:cNvPr>
            <p:cNvSpPr txBox="1"/>
            <p:nvPr/>
          </p:nvSpPr>
          <p:spPr>
            <a:xfrm>
              <a:off x="10407650" y="2423487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Future </a:t>
              </a:r>
              <a:r>
                <a:rPr lang="fr-CH" sz="2000" b="1" dirty="0" err="1">
                  <a:solidFill>
                    <a:schemeClr val="tx2">
                      <a:lumMod val="75000"/>
                    </a:schemeClr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work</a:t>
              </a:r>
              <a:endParaRPr sz="2000" b="1" dirty="0">
                <a:solidFill>
                  <a:schemeClr val="tx2">
                    <a:lumMod val="75000"/>
                  </a:schemeClr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grpSp>
        <p:nvGrpSpPr>
          <p:cNvPr id="31" name="Shape 101">
            <a:extLst>
              <a:ext uri="{FF2B5EF4-FFF2-40B4-BE49-F238E27FC236}">
                <a16:creationId xmlns:a16="http://schemas.microsoft.com/office/drawing/2014/main" id="{2C06AADA-7EA4-441D-85F5-8CBFD570A08E}"/>
              </a:ext>
            </a:extLst>
          </p:cNvPr>
          <p:cNvGrpSpPr/>
          <p:nvPr/>
        </p:nvGrpSpPr>
        <p:grpSpPr>
          <a:xfrm>
            <a:off x="9400382" y="893222"/>
            <a:ext cx="2692682" cy="635000"/>
            <a:chOff x="9394472" y="906065"/>
            <a:chExt cx="2692682" cy="635000"/>
          </a:xfrm>
        </p:grpSpPr>
        <p:sp>
          <p:nvSpPr>
            <p:cNvPr id="32" name="Shape 102">
              <a:extLst>
                <a:ext uri="{FF2B5EF4-FFF2-40B4-BE49-F238E27FC236}">
                  <a16:creationId xmlns:a16="http://schemas.microsoft.com/office/drawing/2014/main" id="{CB572EBD-CC9C-4819-B355-4E908FF80E8D}"/>
                </a:ext>
              </a:extLst>
            </p:cNvPr>
            <p:cNvSpPr/>
            <p:nvPr/>
          </p:nvSpPr>
          <p:spPr>
            <a:xfrm>
              <a:off x="9394472" y="906065"/>
              <a:ext cx="635000" cy="635000"/>
            </a:xfrm>
            <a:prstGeom prst="ellipse">
              <a:avLst/>
            </a:prstGeom>
            <a:solidFill>
              <a:schemeClr val="lt1"/>
            </a:solidFill>
            <a:ln w="76200" cap="flat" cmpd="sng">
              <a:solidFill>
                <a:srgbClr val="333F5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1800" b="1">
                  <a:solidFill>
                    <a:schemeClr val="dk1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1</a:t>
              </a:r>
              <a:endParaRPr sz="1800" b="1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  <p:sp>
          <p:nvSpPr>
            <p:cNvPr id="33" name="Shape 103">
              <a:extLst>
                <a:ext uri="{FF2B5EF4-FFF2-40B4-BE49-F238E27FC236}">
                  <a16:creationId xmlns:a16="http://schemas.microsoft.com/office/drawing/2014/main" id="{E8B833B0-E5D4-4A48-A202-FAA391F4B0BB}"/>
                </a:ext>
              </a:extLst>
            </p:cNvPr>
            <p:cNvSpPr txBox="1"/>
            <p:nvPr/>
          </p:nvSpPr>
          <p:spPr>
            <a:xfrm>
              <a:off x="10245654" y="1023510"/>
              <a:ext cx="18415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CH" sz="2000" b="1" dirty="0">
                  <a:solidFill>
                    <a:srgbClr val="333F5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Introduction</a:t>
              </a:r>
              <a:endParaRPr dirty="0">
                <a:solidFill>
                  <a:srgbClr val="333F50"/>
                </a:solidFill>
                <a:latin typeface="Quattrocento Sans"/>
                <a:ea typeface="Quattrocento Sans"/>
                <a:cs typeface="Quattrocento Sans"/>
                <a:sym typeface="Quattrocento Sans"/>
              </a:endParaRPr>
            </a:p>
          </p:txBody>
        </p:sp>
      </p:grp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945CC796-4E81-4392-B0FD-12429ED873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H" smtClean="0"/>
              <a:t>9</a:t>
            </a:fld>
            <a:endParaRPr lang="fr-CH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AE14F3C-EBAA-400C-BEBE-27913780297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4939" y="1638114"/>
            <a:ext cx="3682077" cy="4909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70821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2849</TotalTime>
  <Words>1104</Words>
  <Application>Microsoft Office PowerPoint</Application>
  <PresentationFormat>Grand écran</PresentationFormat>
  <Paragraphs>246</Paragraphs>
  <Slides>18</Slides>
  <Notes>18</Notes>
  <HiddenSlides>0</HiddenSlides>
  <MMClips>2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 Light</vt:lpstr>
      <vt:lpstr>Helvetica Neue</vt:lpstr>
      <vt:lpstr>Quattrocento Sans</vt:lpstr>
      <vt:lpstr>Thème Office</vt:lpstr>
      <vt:lpstr>Haptic display for a wearable  human-robot interface</vt:lpstr>
      <vt:lpstr>Motivations</vt:lpstr>
      <vt:lpstr>Approach</vt:lpstr>
      <vt:lpstr>State of the art</vt:lpstr>
      <vt:lpstr>State of the art</vt:lpstr>
      <vt:lpstr>Method</vt:lpstr>
      <vt:lpstr>Prototype building</vt:lpstr>
      <vt:lpstr>Prototype building</vt:lpstr>
      <vt:lpstr>Prototype building</vt:lpstr>
      <vt:lpstr>Control of the haptic device</vt:lpstr>
      <vt:lpstr>Control of the haptic device</vt:lpstr>
      <vt:lpstr>Control of the haptic device</vt:lpstr>
      <vt:lpstr>BeagleBoard integration</vt:lpstr>
      <vt:lpstr>First experiment</vt:lpstr>
      <vt:lpstr>Analysis</vt:lpstr>
      <vt:lpstr>Thanks for your attention</vt:lpstr>
      <vt:lpstr>Second experiment</vt:lpstr>
      <vt:lpstr>Gantt chart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Hugo</dc:creator>
  <cp:lastModifiedBy>Hugo</cp:lastModifiedBy>
  <cp:revision>97</cp:revision>
  <dcterms:created xsi:type="dcterms:W3CDTF">2018-10-23T08:28:44Z</dcterms:created>
  <dcterms:modified xsi:type="dcterms:W3CDTF">2019-01-10T13:48:13Z</dcterms:modified>
</cp:coreProperties>
</file>

<file path=docProps/thumbnail.jpeg>
</file>